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8" r:id="rId4"/>
    <p:sldId id="270" r:id="rId5"/>
    <p:sldId id="259" r:id="rId6"/>
    <p:sldId id="262" r:id="rId7"/>
    <p:sldId id="263" r:id="rId8"/>
    <p:sldId id="257" r:id="rId9"/>
    <p:sldId id="261" r:id="rId10"/>
    <p:sldId id="268" r:id="rId11"/>
    <p:sldId id="269" r:id="rId12"/>
    <p:sldId id="260" r:id="rId13"/>
    <p:sldId id="271" r:id="rId14"/>
    <p:sldId id="272" r:id="rId15"/>
    <p:sldId id="273" r:id="rId16"/>
    <p:sldId id="275" r:id="rId17"/>
    <p:sldId id="274"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7A602C0-7CEF-A0D2-C83E-6634948A85B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xmlns="" id="{A3AA7037-DD61-B2F1-9C08-20AC62648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xmlns="" id="{72BB9D02-AFA3-2848-CCE7-D1F3753DFB7C}"/>
              </a:ext>
            </a:extLst>
          </p:cNvPr>
          <p:cNvSpPr>
            <a:spLocks noGrp="1"/>
          </p:cNvSpPr>
          <p:nvPr>
            <p:ph type="dt" sz="half" idx="10"/>
          </p:nvPr>
        </p:nvSpPr>
        <p:spPr/>
        <p:txBody>
          <a:bodyPr/>
          <a:lstStyle/>
          <a:p>
            <a:fld id="{C6BF7305-89AF-44AD-85EA-69B71CDD76DA}" type="datetimeFigureOut">
              <a:rPr lang="en-US" smtClean="0"/>
              <a:pPr/>
              <a:t>12-Mar-24</a:t>
            </a:fld>
            <a:endParaRPr lang="en-US"/>
          </a:p>
        </p:txBody>
      </p:sp>
      <p:sp>
        <p:nvSpPr>
          <p:cNvPr id="5" name="Θέση υποσέλιδου 4">
            <a:extLst>
              <a:ext uri="{FF2B5EF4-FFF2-40B4-BE49-F238E27FC236}">
                <a16:creationId xmlns:a16="http://schemas.microsoft.com/office/drawing/2014/main" xmlns="" id="{F732344E-B36D-8BD0-9B4B-FDE5AF9EB6B2}"/>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E00B3C76-4C19-C994-8DC3-C10DF247F118}"/>
              </a:ext>
            </a:extLst>
          </p:cNvPr>
          <p:cNvSpPr>
            <a:spLocks noGrp="1"/>
          </p:cNvSpPr>
          <p:nvPr>
            <p:ph type="sldNum" sz="quarter" idx="12"/>
          </p:nvPr>
        </p:nvSpPr>
        <p:spPr/>
        <p:txBody>
          <a:bodyPr/>
          <a:lstStyle/>
          <a:p>
            <a:fld id="{A919B8F9-EE0C-4B37-BA77-0CA075BE4451}" type="slidenum">
              <a:rPr lang="en-US" smtClean="0"/>
              <a:pPr/>
              <a:t>‹#›</a:t>
            </a:fld>
            <a:endParaRPr lang="en-US"/>
          </a:p>
        </p:txBody>
      </p:sp>
    </p:spTree>
    <p:extLst>
      <p:ext uri="{BB962C8B-B14F-4D97-AF65-F5344CB8AC3E}">
        <p14:creationId xmlns:p14="http://schemas.microsoft.com/office/powerpoint/2010/main" xmlns="" val="409088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918FEE2-999E-F435-4A2D-39A57D21DA0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xmlns="" id="{7B6DC7F1-1E66-D3F8-1947-8343296F068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xmlns="" id="{037A1C08-CD9D-539A-1F68-23BD3CFAA544}"/>
              </a:ext>
            </a:extLst>
          </p:cNvPr>
          <p:cNvSpPr>
            <a:spLocks noGrp="1"/>
          </p:cNvSpPr>
          <p:nvPr>
            <p:ph type="dt" sz="half" idx="10"/>
          </p:nvPr>
        </p:nvSpPr>
        <p:spPr/>
        <p:txBody>
          <a:bodyPr/>
          <a:lstStyle/>
          <a:p>
            <a:fld id="{C6BF7305-89AF-44AD-85EA-69B71CDD76DA}" type="datetimeFigureOut">
              <a:rPr lang="en-US" smtClean="0"/>
              <a:pPr/>
              <a:t>12-Mar-24</a:t>
            </a:fld>
            <a:endParaRPr lang="en-US"/>
          </a:p>
        </p:txBody>
      </p:sp>
      <p:sp>
        <p:nvSpPr>
          <p:cNvPr id="5" name="Θέση υποσέλιδου 4">
            <a:extLst>
              <a:ext uri="{FF2B5EF4-FFF2-40B4-BE49-F238E27FC236}">
                <a16:creationId xmlns:a16="http://schemas.microsoft.com/office/drawing/2014/main" xmlns="" id="{0C06B5C2-8CBD-9A09-B197-8B24D633CD3C}"/>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451BC28F-8523-1976-FA13-FFD53CE674FB}"/>
              </a:ext>
            </a:extLst>
          </p:cNvPr>
          <p:cNvSpPr>
            <a:spLocks noGrp="1"/>
          </p:cNvSpPr>
          <p:nvPr>
            <p:ph type="sldNum" sz="quarter" idx="12"/>
          </p:nvPr>
        </p:nvSpPr>
        <p:spPr/>
        <p:txBody>
          <a:bodyPr/>
          <a:lstStyle/>
          <a:p>
            <a:fld id="{A919B8F9-EE0C-4B37-BA77-0CA075BE4451}" type="slidenum">
              <a:rPr lang="en-US" smtClean="0"/>
              <a:pPr/>
              <a:t>‹#›</a:t>
            </a:fld>
            <a:endParaRPr lang="en-US"/>
          </a:p>
        </p:txBody>
      </p:sp>
    </p:spTree>
    <p:extLst>
      <p:ext uri="{BB962C8B-B14F-4D97-AF65-F5344CB8AC3E}">
        <p14:creationId xmlns:p14="http://schemas.microsoft.com/office/powerpoint/2010/main" xmlns="" val="97413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D659FA39-2C9A-D8D4-2F19-A3AE7678154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xmlns="" id="{6EBAD511-64EC-6EF2-9C66-A684A9260A3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xmlns="" id="{D686A85E-A811-16FD-5F57-EDF56161AA72}"/>
              </a:ext>
            </a:extLst>
          </p:cNvPr>
          <p:cNvSpPr>
            <a:spLocks noGrp="1"/>
          </p:cNvSpPr>
          <p:nvPr>
            <p:ph type="dt" sz="half" idx="10"/>
          </p:nvPr>
        </p:nvSpPr>
        <p:spPr/>
        <p:txBody>
          <a:bodyPr/>
          <a:lstStyle/>
          <a:p>
            <a:fld id="{C6BF7305-89AF-44AD-85EA-69B71CDD76DA}" type="datetimeFigureOut">
              <a:rPr lang="en-US" smtClean="0"/>
              <a:pPr/>
              <a:t>12-Mar-24</a:t>
            </a:fld>
            <a:endParaRPr lang="en-US"/>
          </a:p>
        </p:txBody>
      </p:sp>
      <p:sp>
        <p:nvSpPr>
          <p:cNvPr id="5" name="Θέση υποσέλιδου 4">
            <a:extLst>
              <a:ext uri="{FF2B5EF4-FFF2-40B4-BE49-F238E27FC236}">
                <a16:creationId xmlns:a16="http://schemas.microsoft.com/office/drawing/2014/main" xmlns="" id="{B2CAF1A5-7030-04A5-DAC8-96A573C543F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74591B74-53F7-970B-3833-89EA90140323}"/>
              </a:ext>
            </a:extLst>
          </p:cNvPr>
          <p:cNvSpPr>
            <a:spLocks noGrp="1"/>
          </p:cNvSpPr>
          <p:nvPr>
            <p:ph type="sldNum" sz="quarter" idx="12"/>
          </p:nvPr>
        </p:nvSpPr>
        <p:spPr/>
        <p:txBody>
          <a:bodyPr/>
          <a:lstStyle/>
          <a:p>
            <a:fld id="{A919B8F9-EE0C-4B37-BA77-0CA075BE4451}" type="slidenum">
              <a:rPr lang="en-US" smtClean="0"/>
              <a:pPr/>
              <a:t>‹#›</a:t>
            </a:fld>
            <a:endParaRPr lang="en-US"/>
          </a:p>
        </p:txBody>
      </p:sp>
    </p:spTree>
    <p:extLst>
      <p:ext uri="{BB962C8B-B14F-4D97-AF65-F5344CB8AC3E}">
        <p14:creationId xmlns:p14="http://schemas.microsoft.com/office/powerpoint/2010/main" xmlns="" val="114718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8D5F71F-EB8B-80FE-73E0-636F5BD5F15A}"/>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xmlns="" id="{1F1E4E25-AEED-26E9-5088-185A67D005B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xmlns="" id="{3004DC36-2E3C-2389-40D3-CB0354706CAA}"/>
              </a:ext>
            </a:extLst>
          </p:cNvPr>
          <p:cNvSpPr>
            <a:spLocks noGrp="1"/>
          </p:cNvSpPr>
          <p:nvPr>
            <p:ph type="dt" sz="half" idx="10"/>
          </p:nvPr>
        </p:nvSpPr>
        <p:spPr/>
        <p:txBody>
          <a:bodyPr/>
          <a:lstStyle/>
          <a:p>
            <a:fld id="{C6BF7305-89AF-44AD-85EA-69B71CDD76DA}" type="datetimeFigureOut">
              <a:rPr lang="en-US" smtClean="0"/>
              <a:pPr/>
              <a:t>12-Mar-24</a:t>
            </a:fld>
            <a:endParaRPr lang="en-US"/>
          </a:p>
        </p:txBody>
      </p:sp>
      <p:sp>
        <p:nvSpPr>
          <p:cNvPr id="5" name="Θέση υποσέλιδου 4">
            <a:extLst>
              <a:ext uri="{FF2B5EF4-FFF2-40B4-BE49-F238E27FC236}">
                <a16:creationId xmlns:a16="http://schemas.microsoft.com/office/drawing/2014/main" xmlns="" id="{5EC1C77F-E205-DB21-4A7C-55ADA0372454}"/>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9FFD263A-8C38-0F4C-B0BE-9EC0ADC83C42}"/>
              </a:ext>
            </a:extLst>
          </p:cNvPr>
          <p:cNvSpPr>
            <a:spLocks noGrp="1"/>
          </p:cNvSpPr>
          <p:nvPr>
            <p:ph type="sldNum" sz="quarter" idx="12"/>
          </p:nvPr>
        </p:nvSpPr>
        <p:spPr/>
        <p:txBody>
          <a:bodyPr/>
          <a:lstStyle/>
          <a:p>
            <a:fld id="{A919B8F9-EE0C-4B37-BA77-0CA075BE4451}" type="slidenum">
              <a:rPr lang="en-US" smtClean="0"/>
              <a:pPr/>
              <a:t>‹#›</a:t>
            </a:fld>
            <a:endParaRPr lang="en-US"/>
          </a:p>
        </p:txBody>
      </p:sp>
    </p:spTree>
    <p:extLst>
      <p:ext uri="{BB962C8B-B14F-4D97-AF65-F5344CB8AC3E}">
        <p14:creationId xmlns:p14="http://schemas.microsoft.com/office/powerpoint/2010/main" xmlns="" val="386664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744DA87-F298-1012-3072-E862CB302F0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xmlns="" id="{A1D01A59-FBBE-6926-FCD1-38213ABEE8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1DA6DDED-27C9-587F-C23D-1411FBD097F4}"/>
              </a:ext>
            </a:extLst>
          </p:cNvPr>
          <p:cNvSpPr>
            <a:spLocks noGrp="1"/>
          </p:cNvSpPr>
          <p:nvPr>
            <p:ph type="dt" sz="half" idx="10"/>
          </p:nvPr>
        </p:nvSpPr>
        <p:spPr/>
        <p:txBody>
          <a:bodyPr/>
          <a:lstStyle/>
          <a:p>
            <a:fld id="{C6BF7305-89AF-44AD-85EA-69B71CDD76DA}" type="datetimeFigureOut">
              <a:rPr lang="en-US" smtClean="0"/>
              <a:pPr/>
              <a:t>12-Mar-24</a:t>
            </a:fld>
            <a:endParaRPr lang="en-US"/>
          </a:p>
        </p:txBody>
      </p:sp>
      <p:sp>
        <p:nvSpPr>
          <p:cNvPr id="5" name="Θέση υποσέλιδου 4">
            <a:extLst>
              <a:ext uri="{FF2B5EF4-FFF2-40B4-BE49-F238E27FC236}">
                <a16:creationId xmlns:a16="http://schemas.microsoft.com/office/drawing/2014/main" xmlns="" id="{3800D7AB-F82B-2B19-8291-1E9C50B5F57E}"/>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BDFFCEB1-AFD6-EA85-EF2F-6248043193C4}"/>
              </a:ext>
            </a:extLst>
          </p:cNvPr>
          <p:cNvSpPr>
            <a:spLocks noGrp="1"/>
          </p:cNvSpPr>
          <p:nvPr>
            <p:ph type="sldNum" sz="quarter" idx="12"/>
          </p:nvPr>
        </p:nvSpPr>
        <p:spPr/>
        <p:txBody>
          <a:bodyPr/>
          <a:lstStyle/>
          <a:p>
            <a:fld id="{A919B8F9-EE0C-4B37-BA77-0CA075BE4451}" type="slidenum">
              <a:rPr lang="en-US" smtClean="0"/>
              <a:pPr/>
              <a:t>‹#›</a:t>
            </a:fld>
            <a:endParaRPr lang="en-US"/>
          </a:p>
        </p:txBody>
      </p:sp>
    </p:spTree>
    <p:extLst>
      <p:ext uri="{BB962C8B-B14F-4D97-AF65-F5344CB8AC3E}">
        <p14:creationId xmlns:p14="http://schemas.microsoft.com/office/powerpoint/2010/main" xmlns="" val="230565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5D10F76-7B38-A830-471C-D0CD220DE2B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xmlns="" id="{684E91A6-E896-DF6F-412E-05DD7F8D410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xmlns="" id="{4EBB4F66-8AE0-EED1-E36E-DCF77819B87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xmlns="" id="{0EEC1BE6-F8F4-5BF4-7796-CCF3BDE7CFDD}"/>
              </a:ext>
            </a:extLst>
          </p:cNvPr>
          <p:cNvSpPr>
            <a:spLocks noGrp="1"/>
          </p:cNvSpPr>
          <p:nvPr>
            <p:ph type="dt" sz="half" idx="10"/>
          </p:nvPr>
        </p:nvSpPr>
        <p:spPr/>
        <p:txBody>
          <a:bodyPr/>
          <a:lstStyle/>
          <a:p>
            <a:fld id="{C6BF7305-89AF-44AD-85EA-69B71CDD76DA}" type="datetimeFigureOut">
              <a:rPr lang="en-US" smtClean="0"/>
              <a:pPr/>
              <a:t>12-Mar-24</a:t>
            </a:fld>
            <a:endParaRPr lang="en-US"/>
          </a:p>
        </p:txBody>
      </p:sp>
      <p:sp>
        <p:nvSpPr>
          <p:cNvPr id="6" name="Θέση υποσέλιδου 5">
            <a:extLst>
              <a:ext uri="{FF2B5EF4-FFF2-40B4-BE49-F238E27FC236}">
                <a16:creationId xmlns:a16="http://schemas.microsoft.com/office/drawing/2014/main" xmlns="" id="{2D92D8ED-45BB-CEFE-2C93-AD468F4855A4}"/>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xmlns="" id="{15C4345D-919B-8D71-DC2B-C3BAF25E38CA}"/>
              </a:ext>
            </a:extLst>
          </p:cNvPr>
          <p:cNvSpPr>
            <a:spLocks noGrp="1"/>
          </p:cNvSpPr>
          <p:nvPr>
            <p:ph type="sldNum" sz="quarter" idx="12"/>
          </p:nvPr>
        </p:nvSpPr>
        <p:spPr/>
        <p:txBody>
          <a:bodyPr/>
          <a:lstStyle/>
          <a:p>
            <a:fld id="{A919B8F9-EE0C-4B37-BA77-0CA075BE4451}" type="slidenum">
              <a:rPr lang="en-US" smtClean="0"/>
              <a:pPr/>
              <a:t>‹#›</a:t>
            </a:fld>
            <a:endParaRPr lang="en-US"/>
          </a:p>
        </p:txBody>
      </p:sp>
    </p:spTree>
    <p:extLst>
      <p:ext uri="{BB962C8B-B14F-4D97-AF65-F5344CB8AC3E}">
        <p14:creationId xmlns:p14="http://schemas.microsoft.com/office/powerpoint/2010/main" xmlns="" val="123956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24A4454-2103-8968-0373-25079B26918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xmlns="" id="{C00971B6-2A1E-E5C0-E2DA-18B836A4BB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D47E38EF-DD66-55AE-ADD5-197F72EA53C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xmlns="" id="{C29C0DF3-30D6-97DE-37D3-CCD4BD1119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D60F7124-59E4-2BEF-16C9-A9A9D798603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xmlns="" id="{81A641EC-90CB-B9D4-B6AC-EF628834E659}"/>
              </a:ext>
            </a:extLst>
          </p:cNvPr>
          <p:cNvSpPr>
            <a:spLocks noGrp="1"/>
          </p:cNvSpPr>
          <p:nvPr>
            <p:ph type="dt" sz="half" idx="10"/>
          </p:nvPr>
        </p:nvSpPr>
        <p:spPr/>
        <p:txBody>
          <a:bodyPr/>
          <a:lstStyle/>
          <a:p>
            <a:fld id="{C6BF7305-89AF-44AD-85EA-69B71CDD76DA}" type="datetimeFigureOut">
              <a:rPr lang="en-US" smtClean="0"/>
              <a:pPr/>
              <a:t>12-Mar-24</a:t>
            </a:fld>
            <a:endParaRPr lang="en-US"/>
          </a:p>
        </p:txBody>
      </p:sp>
      <p:sp>
        <p:nvSpPr>
          <p:cNvPr id="8" name="Θέση υποσέλιδου 7">
            <a:extLst>
              <a:ext uri="{FF2B5EF4-FFF2-40B4-BE49-F238E27FC236}">
                <a16:creationId xmlns:a16="http://schemas.microsoft.com/office/drawing/2014/main" xmlns="" id="{FF8E5301-8E58-A24A-329A-299A42ADD9D3}"/>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xmlns="" id="{54BB3091-07FD-9E4B-D429-3A17CDDB989B}"/>
              </a:ext>
            </a:extLst>
          </p:cNvPr>
          <p:cNvSpPr>
            <a:spLocks noGrp="1"/>
          </p:cNvSpPr>
          <p:nvPr>
            <p:ph type="sldNum" sz="quarter" idx="12"/>
          </p:nvPr>
        </p:nvSpPr>
        <p:spPr/>
        <p:txBody>
          <a:bodyPr/>
          <a:lstStyle/>
          <a:p>
            <a:fld id="{A919B8F9-EE0C-4B37-BA77-0CA075BE4451}" type="slidenum">
              <a:rPr lang="en-US" smtClean="0"/>
              <a:pPr/>
              <a:t>‹#›</a:t>
            </a:fld>
            <a:endParaRPr lang="en-US"/>
          </a:p>
        </p:txBody>
      </p:sp>
    </p:spTree>
    <p:extLst>
      <p:ext uri="{BB962C8B-B14F-4D97-AF65-F5344CB8AC3E}">
        <p14:creationId xmlns:p14="http://schemas.microsoft.com/office/powerpoint/2010/main" xmlns="" val="309715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AE2C18E-0696-B1EC-F192-CE0B35829AB0}"/>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xmlns="" id="{84B4AD8C-632C-CA09-49A0-14AE97CC360F}"/>
              </a:ext>
            </a:extLst>
          </p:cNvPr>
          <p:cNvSpPr>
            <a:spLocks noGrp="1"/>
          </p:cNvSpPr>
          <p:nvPr>
            <p:ph type="dt" sz="half" idx="10"/>
          </p:nvPr>
        </p:nvSpPr>
        <p:spPr/>
        <p:txBody>
          <a:bodyPr/>
          <a:lstStyle/>
          <a:p>
            <a:fld id="{C6BF7305-89AF-44AD-85EA-69B71CDD76DA}" type="datetimeFigureOut">
              <a:rPr lang="en-US" smtClean="0"/>
              <a:pPr/>
              <a:t>12-Mar-24</a:t>
            </a:fld>
            <a:endParaRPr lang="en-US"/>
          </a:p>
        </p:txBody>
      </p:sp>
      <p:sp>
        <p:nvSpPr>
          <p:cNvPr id="4" name="Θέση υποσέλιδου 3">
            <a:extLst>
              <a:ext uri="{FF2B5EF4-FFF2-40B4-BE49-F238E27FC236}">
                <a16:creationId xmlns:a16="http://schemas.microsoft.com/office/drawing/2014/main" xmlns="" id="{F846E92C-E08A-1CE6-31C7-6F0FB79278B1}"/>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xmlns="" id="{2B1237AD-4D4B-A40C-0B98-09782B96EC9A}"/>
              </a:ext>
            </a:extLst>
          </p:cNvPr>
          <p:cNvSpPr>
            <a:spLocks noGrp="1"/>
          </p:cNvSpPr>
          <p:nvPr>
            <p:ph type="sldNum" sz="quarter" idx="12"/>
          </p:nvPr>
        </p:nvSpPr>
        <p:spPr/>
        <p:txBody>
          <a:bodyPr/>
          <a:lstStyle/>
          <a:p>
            <a:fld id="{A919B8F9-EE0C-4B37-BA77-0CA075BE4451}" type="slidenum">
              <a:rPr lang="en-US" smtClean="0"/>
              <a:pPr/>
              <a:t>‹#›</a:t>
            </a:fld>
            <a:endParaRPr lang="en-US"/>
          </a:p>
        </p:txBody>
      </p:sp>
    </p:spTree>
    <p:extLst>
      <p:ext uri="{BB962C8B-B14F-4D97-AF65-F5344CB8AC3E}">
        <p14:creationId xmlns:p14="http://schemas.microsoft.com/office/powerpoint/2010/main" xmlns="" val="160248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96ABB6C5-0754-781B-4C00-4758C6FFA481}"/>
              </a:ext>
            </a:extLst>
          </p:cNvPr>
          <p:cNvSpPr>
            <a:spLocks noGrp="1"/>
          </p:cNvSpPr>
          <p:nvPr>
            <p:ph type="dt" sz="half" idx="10"/>
          </p:nvPr>
        </p:nvSpPr>
        <p:spPr/>
        <p:txBody>
          <a:bodyPr/>
          <a:lstStyle/>
          <a:p>
            <a:fld id="{C6BF7305-89AF-44AD-85EA-69B71CDD76DA}" type="datetimeFigureOut">
              <a:rPr lang="en-US" smtClean="0"/>
              <a:pPr/>
              <a:t>12-Mar-24</a:t>
            </a:fld>
            <a:endParaRPr lang="en-US"/>
          </a:p>
        </p:txBody>
      </p:sp>
      <p:sp>
        <p:nvSpPr>
          <p:cNvPr id="3" name="Θέση υποσέλιδου 2">
            <a:extLst>
              <a:ext uri="{FF2B5EF4-FFF2-40B4-BE49-F238E27FC236}">
                <a16:creationId xmlns:a16="http://schemas.microsoft.com/office/drawing/2014/main" xmlns="" id="{F66A39D3-CF44-F883-5654-BBCE1BB46FB7}"/>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xmlns="" id="{DCAB83BE-4870-70B4-8575-4B9289E1D02E}"/>
              </a:ext>
            </a:extLst>
          </p:cNvPr>
          <p:cNvSpPr>
            <a:spLocks noGrp="1"/>
          </p:cNvSpPr>
          <p:nvPr>
            <p:ph type="sldNum" sz="quarter" idx="12"/>
          </p:nvPr>
        </p:nvSpPr>
        <p:spPr/>
        <p:txBody>
          <a:bodyPr/>
          <a:lstStyle/>
          <a:p>
            <a:fld id="{A919B8F9-EE0C-4B37-BA77-0CA075BE4451}" type="slidenum">
              <a:rPr lang="en-US" smtClean="0"/>
              <a:pPr/>
              <a:t>‹#›</a:t>
            </a:fld>
            <a:endParaRPr lang="en-US"/>
          </a:p>
        </p:txBody>
      </p:sp>
    </p:spTree>
    <p:extLst>
      <p:ext uri="{BB962C8B-B14F-4D97-AF65-F5344CB8AC3E}">
        <p14:creationId xmlns:p14="http://schemas.microsoft.com/office/powerpoint/2010/main" xmlns="" val="198277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1C2D3D9-3979-1F2F-3D9D-A1916F5968B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xmlns="" id="{A3128F44-546B-26DB-614F-1DB0D76C0E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xmlns="" id="{8516D90B-14F3-ED3D-4B8C-E96EAEC47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6E97ABEB-70F1-D1B2-9B15-EF800E668F47}"/>
              </a:ext>
            </a:extLst>
          </p:cNvPr>
          <p:cNvSpPr>
            <a:spLocks noGrp="1"/>
          </p:cNvSpPr>
          <p:nvPr>
            <p:ph type="dt" sz="half" idx="10"/>
          </p:nvPr>
        </p:nvSpPr>
        <p:spPr/>
        <p:txBody>
          <a:bodyPr/>
          <a:lstStyle/>
          <a:p>
            <a:fld id="{C6BF7305-89AF-44AD-85EA-69B71CDD76DA}" type="datetimeFigureOut">
              <a:rPr lang="en-US" smtClean="0"/>
              <a:pPr/>
              <a:t>12-Mar-24</a:t>
            </a:fld>
            <a:endParaRPr lang="en-US"/>
          </a:p>
        </p:txBody>
      </p:sp>
      <p:sp>
        <p:nvSpPr>
          <p:cNvPr id="6" name="Θέση υποσέλιδου 5">
            <a:extLst>
              <a:ext uri="{FF2B5EF4-FFF2-40B4-BE49-F238E27FC236}">
                <a16:creationId xmlns:a16="http://schemas.microsoft.com/office/drawing/2014/main" xmlns="" id="{85A86128-7407-CDFB-2DEE-04515EA65D53}"/>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xmlns="" id="{C5C84ED7-913E-AE97-CDF4-7CEAED9691E3}"/>
              </a:ext>
            </a:extLst>
          </p:cNvPr>
          <p:cNvSpPr>
            <a:spLocks noGrp="1"/>
          </p:cNvSpPr>
          <p:nvPr>
            <p:ph type="sldNum" sz="quarter" idx="12"/>
          </p:nvPr>
        </p:nvSpPr>
        <p:spPr/>
        <p:txBody>
          <a:bodyPr/>
          <a:lstStyle/>
          <a:p>
            <a:fld id="{A919B8F9-EE0C-4B37-BA77-0CA075BE4451}" type="slidenum">
              <a:rPr lang="en-US" smtClean="0"/>
              <a:pPr/>
              <a:t>‹#›</a:t>
            </a:fld>
            <a:endParaRPr lang="en-US"/>
          </a:p>
        </p:txBody>
      </p:sp>
    </p:spTree>
    <p:extLst>
      <p:ext uri="{BB962C8B-B14F-4D97-AF65-F5344CB8AC3E}">
        <p14:creationId xmlns:p14="http://schemas.microsoft.com/office/powerpoint/2010/main" xmlns="" val="180300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3FCF171-F233-E023-F565-82630B19177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xmlns="" id="{547D47AD-5566-F078-8BE7-68D58ECFB6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xmlns="" id="{7B6D21C6-789A-325E-B4D4-A5B0277DA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41A7D0A8-F0BE-B748-35AB-235AE374D2D2}"/>
              </a:ext>
            </a:extLst>
          </p:cNvPr>
          <p:cNvSpPr>
            <a:spLocks noGrp="1"/>
          </p:cNvSpPr>
          <p:nvPr>
            <p:ph type="dt" sz="half" idx="10"/>
          </p:nvPr>
        </p:nvSpPr>
        <p:spPr/>
        <p:txBody>
          <a:bodyPr/>
          <a:lstStyle/>
          <a:p>
            <a:fld id="{C6BF7305-89AF-44AD-85EA-69B71CDD76DA}" type="datetimeFigureOut">
              <a:rPr lang="en-US" smtClean="0"/>
              <a:pPr/>
              <a:t>12-Mar-24</a:t>
            </a:fld>
            <a:endParaRPr lang="en-US"/>
          </a:p>
        </p:txBody>
      </p:sp>
      <p:sp>
        <p:nvSpPr>
          <p:cNvPr id="6" name="Θέση υποσέλιδου 5">
            <a:extLst>
              <a:ext uri="{FF2B5EF4-FFF2-40B4-BE49-F238E27FC236}">
                <a16:creationId xmlns:a16="http://schemas.microsoft.com/office/drawing/2014/main" xmlns="" id="{2AFABB23-2D46-78C3-9E21-1E7993786BDA}"/>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xmlns="" id="{A1D176DA-EC22-1B5B-74BA-A71D0318D6F8}"/>
              </a:ext>
            </a:extLst>
          </p:cNvPr>
          <p:cNvSpPr>
            <a:spLocks noGrp="1"/>
          </p:cNvSpPr>
          <p:nvPr>
            <p:ph type="sldNum" sz="quarter" idx="12"/>
          </p:nvPr>
        </p:nvSpPr>
        <p:spPr/>
        <p:txBody>
          <a:bodyPr/>
          <a:lstStyle/>
          <a:p>
            <a:fld id="{A919B8F9-EE0C-4B37-BA77-0CA075BE4451}" type="slidenum">
              <a:rPr lang="en-US" smtClean="0"/>
              <a:pPr/>
              <a:t>‹#›</a:t>
            </a:fld>
            <a:endParaRPr lang="en-US"/>
          </a:p>
        </p:txBody>
      </p:sp>
    </p:spTree>
    <p:extLst>
      <p:ext uri="{BB962C8B-B14F-4D97-AF65-F5344CB8AC3E}">
        <p14:creationId xmlns:p14="http://schemas.microsoft.com/office/powerpoint/2010/main" xmlns="" val="412317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4092D28C-8A86-166E-60A0-8C17CA2B02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xmlns="" id="{EC680C1C-F5FB-1124-9E80-12D013CDE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xmlns="" id="{F59CB958-D18A-3F80-692E-6656CEECF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BF7305-89AF-44AD-85EA-69B71CDD76DA}" type="datetimeFigureOut">
              <a:rPr lang="en-US" smtClean="0"/>
              <a:pPr/>
              <a:t>12-Mar-24</a:t>
            </a:fld>
            <a:endParaRPr lang="en-US"/>
          </a:p>
        </p:txBody>
      </p:sp>
      <p:sp>
        <p:nvSpPr>
          <p:cNvPr id="5" name="Θέση υποσέλιδου 4">
            <a:extLst>
              <a:ext uri="{FF2B5EF4-FFF2-40B4-BE49-F238E27FC236}">
                <a16:creationId xmlns:a16="http://schemas.microsoft.com/office/drawing/2014/main" xmlns="" id="{460F1230-5379-5B23-7216-8B153EBE28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xmlns="" id="{2DE30651-C8A7-2876-DF52-8A6DBA0011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19B8F9-EE0C-4B37-BA77-0CA075BE4451}" type="slidenum">
              <a:rPr lang="en-US" smtClean="0"/>
              <a:pPr/>
              <a:t>‹#›</a:t>
            </a:fld>
            <a:endParaRPr lang="en-US"/>
          </a:p>
        </p:txBody>
      </p:sp>
    </p:spTree>
    <p:extLst>
      <p:ext uri="{BB962C8B-B14F-4D97-AF65-F5344CB8AC3E}">
        <p14:creationId xmlns:p14="http://schemas.microsoft.com/office/powerpoint/2010/main" xmlns="" val="5232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393C238-B518-2D8D-2CE7-2F588E70E08A}"/>
            </a:ext>
          </a:extLst>
        </p:cNvPr>
        <p:cNvGrpSpPr/>
        <p:nvPr/>
      </p:nvGrpSpPr>
      <p:grpSpPr>
        <a:xfrm>
          <a:off x="0" y="0"/>
          <a:ext cx="0" cy="0"/>
          <a:chOff x="0" y="0"/>
          <a:chExt cx="0" cy="0"/>
        </a:xfrm>
      </p:grpSpPr>
      <p:pic>
        <p:nvPicPr>
          <p:cNvPr id="12" name="Εικόνα 11">
            <a:extLst>
              <a:ext uri="{FF2B5EF4-FFF2-40B4-BE49-F238E27FC236}">
                <a16:creationId xmlns:a16="http://schemas.microsoft.com/office/drawing/2014/main" xmlns="" id="{B449574E-572D-811F-9F7F-17CD7B81CDD5}"/>
              </a:ext>
            </a:extLst>
          </p:cNvPr>
          <p:cNvPicPr>
            <a:picLocks noChangeAspect="1"/>
          </p:cNvPicPr>
          <p:nvPr/>
        </p:nvPicPr>
        <p:blipFill>
          <a:blip r:embed="rId2" cstate="print"/>
          <a:stretch>
            <a:fillRect/>
          </a:stretch>
        </p:blipFill>
        <p:spPr>
          <a:xfrm>
            <a:off x="-83890" y="0"/>
            <a:ext cx="12192000" cy="6858000"/>
          </a:xfrm>
          <a:prstGeom prst="rect">
            <a:avLst/>
          </a:prstGeom>
        </p:spPr>
      </p:pic>
    </p:spTree>
    <p:extLst>
      <p:ext uri="{BB962C8B-B14F-4D97-AF65-F5344CB8AC3E}">
        <p14:creationId xmlns:p14="http://schemas.microsoft.com/office/powerpoint/2010/main" xmlns="" val="286229456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F4846D35-FFBA-3488-4D1B-EC01D9308A15}"/>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08AAE8A9-290F-1CA0-AC43-2BBD5807FB68}"/>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F8299BE9-1491-DD31-217E-CE92C7A026AF}"/>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E8E91D4C-6BC1-E9B5-2458-3A18F0E8D8D1}"/>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7A5C5D73-9FC9-0941-0B35-FB0868771653}"/>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B6A7CF83-5F18-719F-CEE2-B51A70031075}"/>
              </a:ext>
            </a:extLst>
          </p:cNvPr>
          <p:cNvSpPr txBox="1"/>
          <p:nvPr/>
        </p:nvSpPr>
        <p:spPr>
          <a:xfrm>
            <a:off x="2959914" y="3874201"/>
            <a:ext cx="7628751" cy="2031325"/>
          </a:xfrm>
          <a:prstGeom prst="rect">
            <a:avLst/>
          </a:prstGeom>
          <a:noFill/>
        </p:spPr>
        <p:txBody>
          <a:bodyPr wrap="square" rtlCol="0">
            <a:spAutoFit/>
          </a:bodyPr>
          <a:lstStyle/>
          <a:p>
            <a:pPr algn="just"/>
            <a:r>
              <a:rPr lang="en-US" b="1" i="1" dirty="0" err="1">
                <a:solidFill>
                  <a:schemeClr val="accent4">
                    <a:lumMod val="50000"/>
                  </a:schemeClr>
                </a:solidFill>
                <a:effectLst/>
                <a:latin typeface="Calibri" panose="020F0502020204030204" pitchFamily="34" charset="0"/>
                <a:cs typeface="Calibri" panose="020F0502020204030204" pitchFamily="34" charset="0"/>
              </a:rPr>
              <a:t>Keyvoto</a:t>
            </a:r>
            <a:r>
              <a:rPr lang="en-US" b="1" i="1" dirty="0">
                <a:solidFill>
                  <a:schemeClr val="accent4">
                    <a:lumMod val="50000"/>
                  </a:schemeClr>
                </a:solidFill>
                <a:effectLst/>
                <a:latin typeface="Calibri" panose="020F0502020204030204" pitchFamily="34" charset="0"/>
                <a:cs typeface="Calibri" panose="020F0502020204030204" pitchFamily="34" charset="0"/>
              </a:rPr>
              <a:t> is an innovative platform that revolutionizes product data management and optimizes it for brands and retailers. It serves as a centralized hub where businesses can create, manage, and distribute their product information across various channels and platforms. </a:t>
            </a:r>
            <a:r>
              <a:rPr lang="en-US" b="1" i="1" dirty="0" err="1">
                <a:solidFill>
                  <a:schemeClr val="accent4">
                    <a:lumMod val="50000"/>
                  </a:schemeClr>
                </a:solidFill>
                <a:effectLst/>
                <a:latin typeface="Calibri" panose="020F0502020204030204" pitchFamily="34" charset="0"/>
                <a:cs typeface="Calibri" panose="020F0502020204030204" pitchFamily="34" charset="0"/>
              </a:rPr>
              <a:t>Keyvoto</a:t>
            </a:r>
            <a:r>
              <a:rPr lang="en-US" b="1" i="1" dirty="0">
                <a:solidFill>
                  <a:schemeClr val="accent4">
                    <a:lumMod val="50000"/>
                  </a:schemeClr>
                </a:solidFill>
                <a:effectLst/>
                <a:latin typeface="Calibri" panose="020F0502020204030204" pitchFamily="34" charset="0"/>
                <a:cs typeface="Calibri" panose="020F0502020204030204" pitchFamily="34" charset="0"/>
              </a:rPr>
              <a:t> offers a range of powerful features and tools, including data validation, enrichment, and real-time insights, enabling businesses to ensure data accuracy, improve visibility and enhance customer experiences. </a:t>
            </a:r>
            <a:endParaRPr lang="en-US" b="1" i="1" dirty="0">
              <a:solidFill>
                <a:schemeClr val="accent4">
                  <a:lumMod val="50000"/>
                </a:schemeClr>
              </a:solidFill>
              <a:latin typeface="Calibri" panose="020F0502020204030204" pitchFamily="34" charset="0"/>
              <a:cs typeface="Calibri" panose="020F0502020204030204" pitchFamily="34" charset="0"/>
            </a:endParaRPr>
          </a:p>
        </p:txBody>
      </p:sp>
      <p:pic>
        <p:nvPicPr>
          <p:cNvPr id="2" name="Εικόνα 1">
            <a:extLst>
              <a:ext uri="{FF2B5EF4-FFF2-40B4-BE49-F238E27FC236}">
                <a16:creationId xmlns:a16="http://schemas.microsoft.com/office/drawing/2014/main" xmlns="" id="{3434862A-74E6-0EB7-F7B3-0166B67286BB}"/>
              </a:ext>
            </a:extLst>
          </p:cNvPr>
          <p:cNvPicPr>
            <a:picLocks noChangeAspect="1"/>
          </p:cNvPicPr>
          <p:nvPr/>
        </p:nvPicPr>
        <p:blipFill>
          <a:blip r:embed="rId5" cstate="print"/>
          <a:stretch>
            <a:fillRect/>
          </a:stretch>
        </p:blipFill>
        <p:spPr>
          <a:xfrm rot="16200000">
            <a:off x="-1779617" y="2803888"/>
            <a:ext cx="5245356" cy="1631282"/>
          </a:xfrm>
          <a:prstGeom prst="rect">
            <a:avLst/>
          </a:prstGeom>
        </p:spPr>
      </p:pic>
      <p:pic>
        <p:nvPicPr>
          <p:cNvPr id="4098" name="Picture 2" descr="Μπορεί να είναι εικόνα κείμενο που λέει &quot;keyvoto suppliers, retailers, together&quot;">
            <a:extLst>
              <a:ext uri="{FF2B5EF4-FFF2-40B4-BE49-F238E27FC236}">
                <a16:creationId xmlns:a16="http://schemas.microsoft.com/office/drawing/2014/main" xmlns="" id="{35D7D286-442A-4EDD-07A1-FDECFA99E6E4}"/>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68660" y="1621119"/>
            <a:ext cx="4054680" cy="2183288"/>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Εικόνα 17">
            <a:extLst>
              <a:ext uri="{FF2B5EF4-FFF2-40B4-BE49-F238E27FC236}">
                <a16:creationId xmlns:a16="http://schemas.microsoft.com/office/drawing/2014/main" xmlns="" id="{0291150F-0A26-5933-3A5E-E6364AD0F543}"/>
              </a:ext>
            </a:extLst>
          </p:cNvPr>
          <p:cNvPicPr>
            <a:picLocks noChangeAspect="1"/>
          </p:cNvPicPr>
          <p:nvPr/>
        </p:nvPicPr>
        <p:blipFill>
          <a:blip r:embed="rId7" cstate="print"/>
          <a:stretch>
            <a:fillRect/>
          </a:stretch>
        </p:blipFill>
        <p:spPr>
          <a:xfrm flipH="1">
            <a:off x="11448462" y="6242207"/>
            <a:ext cx="553038" cy="553036"/>
          </a:xfrm>
          <a:prstGeom prst="rect">
            <a:avLst/>
          </a:prstGeom>
        </p:spPr>
      </p:pic>
      <p:sp>
        <p:nvSpPr>
          <p:cNvPr id="22" name="TextBox 21">
            <a:extLst>
              <a:ext uri="{FF2B5EF4-FFF2-40B4-BE49-F238E27FC236}">
                <a16:creationId xmlns:a16="http://schemas.microsoft.com/office/drawing/2014/main" xmlns="" id="{53B9E89E-CB45-8AC2-3F8C-04238EAFAC92}"/>
              </a:ext>
            </a:extLst>
          </p:cNvPr>
          <p:cNvSpPr txBox="1"/>
          <p:nvPr/>
        </p:nvSpPr>
        <p:spPr>
          <a:xfrm>
            <a:off x="1868394" y="3490794"/>
            <a:ext cx="9961514" cy="3107608"/>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7" name="TextBox 6">
            <a:extLst>
              <a:ext uri="{FF2B5EF4-FFF2-40B4-BE49-F238E27FC236}">
                <a16:creationId xmlns:a16="http://schemas.microsoft.com/office/drawing/2014/main" xmlns="" id="{4C6F03C4-064B-761B-AE7B-3E5878CA2797}"/>
              </a:ext>
            </a:extLst>
          </p:cNvPr>
          <p:cNvSpPr txBox="1"/>
          <p:nvPr/>
        </p:nvSpPr>
        <p:spPr>
          <a:xfrm>
            <a:off x="8303626" y="3158076"/>
            <a:ext cx="3421355" cy="646331"/>
          </a:xfrm>
          <a:prstGeom prst="rect">
            <a:avLst/>
          </a:prstGeom>
          <a:noFill/>
        </p:spPr>
        <p:txBody>
          <a:bodyPr wrap="square" rtlCol="0">
            <a:spAutoFit/>
          </a:bodyPr>
          <a:lstStyle/>
          <a:p>
            <a:pPr algn="ctr"/>
            <a:r>
              <a:rPr lang="el-GR" dirty="0">
                <a:solidFill>
                  <a:schemeClr val="accent4">
                    <a:lumMod val="50000"/>
                  </a:schemeClr>
                </a:solidFill>
              </a:rPr>
              <a:t>Υπεύθυνος Εταιρείας</a:t>
            </a:r>
          </a:p>
          <a:p>
            <a:pPr algn="ctr"/>
            <a:r>
              <a:rPr lang="el-GR" dirty="0">
                <a:solidFill>
                  <a:schemeClr val="accent4">
                    <a:lumMod val="50000"/>
                  </a:schemeClr>
                </a:solidFill>
              </a:rPr>
              <a:t>ΓΕΩΡΓΙΟΣ ΠΑΠΑΔΗΜΗΤΡΙΟΥ</a:t>
            </a:r>
            <a:endParaRPr lang="en-US" dirty="0">
              <a:solidFill>
                <a:schemeClr val="accent4">
                  <a:lumMod val="50000"/>
                </a:schemeClr>
              </a:solidFill>
            </a:endParaRPr>
          </a:p>
        </p:txBody>
      </p:sp>
    </p:spTree>
    <p:extLst>
      <p:ext uri="{BB962C8B-B14F-4D97-AF65-F5344CB8AC3E}">
        <p14:creationId xmlns:p14="http://schemas.microsoft.com/office/powerpoint/2010/main" xmlns="" val="143587648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F4846D35-FFBA-3488-4D1B-EC01D9308A15}"/>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08AAE8A9-290F-1CA0-AC43-2BBD5807FB68}"/>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F8299BE9-1491-DD31-217E-CE92C7A026AF}"/>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E8E91D4C-6BC1-E9B5-2458-3A18F0E8D8D1}"/>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7A5C5D73-9FC9-0941-0B35-FB0868771653}"/>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B6A7CF83-5F18-719F-CEE2-B51A70031075}"/>
              </a:ext>
            </a:extLst>
          </p:cNvPr>
          <p:cNvSpPr txBox="1"/>
          <p:nvPr/>
        </p:nvSpPr>
        <p:spPr>
          <a:xfrm>
            <a:off x="2993006" y="4403288"/>
            <a:ext cx="7903512" cy="1323439"/>
          </a:xfrm>
          <a:prstGeom prst="rect">
            <a:avLst/>
          </a:prstGeom>
          <a:noFill/>
        </p:spPr>
        <p:txBody>
          <a:bodyPr wrap="square" rtlCol="0">
            <a:spAutoFit/>
          </a:bodyPr>
          <a:lstStyle/>
          <a:p>
            <a:pPr algn="just"/>
            <a:r>
              <a:rPr lang="el-GR" sz="2000" b="1" i="1" dirty="0">
                <a:solidFill>
                  <a:schemeClr val="accent4">
                    <a:lumMod val="50000"/>
                  </a:schemeClr>
                </a:solidFill>
                <a:effectLst/>
                <a:latin typeface="Calibri" panose="020F0502020204030204" pitchFamily="34" charset="0"/>
                <a:cs typeface="Calibri" panose="020F0502020204030204" pitchFamily="34" charset="0"/>
              </a:rPr>
              <a:t>Η εταιρεία REDI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Engineering</a:t>
            </a:r>
            <a:r>
              <a:rPr lang="el-GR" sz="2000" b="1" i="1" dirty="0">
                <a:solidFill>
                  <a:schemeClr val="accent4">
                    <a:lumMod val="50000"/>
                  </a:schemeClr>
                </a:solidFill>
                <a:effectLst/>
                <a:latin typeface="Calibri" panose="020F0502020204030204" pitchFamily="34" charset="0"/>
                <a:cs typeface="Calibri" panose="020F0502020204030204" pitchFamily="34" charset="0"/>
              </a:rPr>
              <a:t>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Solutions</a:t>
            </a:r>
            <a:r>
              <a:rPr lang="el-GR" sz="2000" b="1" i="1" dirty="0">
                <a:solidFill>
                  <a:schemeClr val="accent4">
                    <a:lumMod val="50000"/>
                  </a:schemeClr>
                </a:solidFill>
                <a:effectLst/>
                <a:latin typeface="Calibri" panose="020F0502020204030204" pitchFamily="34" charset="0"/>
                <a:cs typeface="Calibri" panose="020F0502020204030204" pitchFamily="34" charset="0"/>
              </a:rPr>
              <a:t> Ι.Κ.Ε. είναι μια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start-up</a:t>
            </a:r>
            <a:r>
              <a:rPr lang="el-GR" sz="2000" b="1" i="1" dirty="0">
                <a:solidFill>
                  <a:schemeClr val="accent4">
                    <a:lumMod val="50000"/>
                  </a:schemeClr>
                </a:solidFill>
                <a:effectLst/>
                <a:latin typeface="Calibri" panose="020F0502020204030204" pitchFamily="34" charset="0"/>
                <a:cs typeface="Calibri" panose="020F0502020204030204" pitchFamily="34" charset="0"/>
              </a:rPr>
              <a:t> εταιρεία Συμβούλων Μηχανικών που εξειδικεύεται μελέτες και έρευνα σε θέματα Σεισμικής Τρωτότητας και Διακινδύνευσης Κατασκευών και Υποδομών και της Ανάπτυξης σχετικού Λογισμικού.</a:t>
            </a:r>
            <a:endParaRPr lang="en-US" sz="2000" b="1" i="1" dirty="0">
              <a:solidFill>
                <a:schemeClr val="accent4">
                  <a:lumMod val="50000"/>
                </a:schemeClr>
              </a:solidFill>
              <a:latin typeface="Calibri" panose="020F0502020204030204" pitchFamily="34" charset="0"/>
              <a:cs typeface="Calibri" panose="020F0502020204030204" pitchFamily="34" charset="0"/>
            </a:endParaRPr>
          </a:p>
        </p:txBody>
      </p:sp>
      <p:pic>
        <p:nvPicPr>
          <p:cNvPr id="2" name="Εικόνα 1">
            <a:extLst>
              <a:ext uri="{FF2B5EF4-FFF2-40B4-BE49-F238E27FC236}">
                <a16:creationId xmlns:a16="http://schemas.microsoft.com/office/drawing/2014/main" xmlns="" id="{3434862A-74E6-0EB7-F7B3-0166B67286BB}"/>
              </a:ext>
            </a:extLst>
          </p:cNvPr>
          <p:cNvPicPr>
            <a:picLocks noChangeAspect="1"/>
          </p:cNvPicPr>
          <p:nvPr/>
        </p:nvPicPr>
        <p:blipFill>
          <a:blip r:embed="rId5" cstate="print"/>
          <a:stretch>
            <a:fillRect/>
          </a:stretch>
        </p:blipFill>
        <p:spPr>
          <a:xfrm rot="16200000">
            <a:off x="-1779617" y="2803888"/>
            <a:ext cx="5245356" cy="1631282"/>
          </a:xfrm>
          <a:prstGeom prst="rect">
            <a:avLst/>
          </a:prstGeom>
        </p:spPr>
      </p:pic>
      <p:pic>
        <p:nvPicPr>
          <p:cNvPr id="12290" name="Picture 2" descr="Μπορεί να είναι γραφικό κείμενο που λέει &quot;RED ENGINEERING SOLUTIONS&quot;">
            <a:extLst>
              <a:ext uri="{FF2B5EF4-FFF2-40B4-BE49-F238E27FC236}">
                <a16:creationId xmlns:a16="http://schemas.microsoft.com/office/drawing/2014/main" xmlns="" id="{EBC0EF79-8CFB-F882-5197-72A3A91DC16C}"/>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75760" y="2003854"/>
            <a:ext cx="3840480" cy="145518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Εικόνα 7">
            <a:extLst>
              <a:ext uri="{FF2B5EF4-FFF2-40B4-BE49-F238E27FC236}">
                <a16:creationId xmlns:a16="http://schemas.microsoft.com/office/drawing/2014/main" xmlns="" id="{FF6FC9D4-D00C-61CF-CB12-773BAD3CE36C}"/>
              </a:ext>
            </a:extLst>
          </p:cNvPr>
          <p:cNvPicPr>
            <a:picLocks noChangeAspect="1"/>
          </p:cNvPicPr>
          <p:nvPr/>
        </p:nvPicPr>
        <p:blipFill>
          <a:blip r:embed="rId7" cstate="print"/>
          <a:stretch>
            <a:fillRect/>
          </a:stretch>
        </p:blipFill>
        <p:spPr>
          <a:xfrm flipH="1">
            <a:off x="11448462" y="6242207"/>
            <a:ext cx="553038" cy="553036"/>
          </a:xfrm>
          <a:prstGeom prst="rect">
            <a:avLst/>
          </a:prstGeom>
        </p:spPr>
      </p:pic>
      <p:sp>
        <p:nvSpPr>
          <p:cNvPr id="18" name="TextBox 17">
            <a:extLst>
              <a:ext uri="{FF2B5EF4-FFF2-40B4-BE49-F238E27FC236}">
                <a16:creationId xmlns:a16="http://schemas.microsoft.com/office/drawing/2014/main" xmlns="" id="{8DD416AA-4677-81E5-183A-049B9F0FCB5F}"/>
              </a:ext>
            </a:extLst>
          </p:cNvPr>
          <p:cNvSpPr txBox="1"/>
          <p:nvPr/>
        </p:nvSpPr>
        <p:spPr>
          <a:xfrm>
            <a:off x="1868394" y="3490794"/>
            <a:ext cx="9961514" cy="3107608"/>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3" name="TextBox 2">
            <a:extLst>
              <a:ext uri="{FF2B5EF4-FFF2-40B4-BE49-F238E27FC236}">
                <a16:creationId xmlns:a16="http://schemas.microsoft.com/office/drawing/2014/main" xmlns="" id="{7AD12A38-74D5-5C6C-FCDD-C4BEA61EF89D}"/>
              </a:ext>
            </a:extLst>
          </p:cNvPr>
          <p:cNvSpPr txBox="1"/>
          <p:nvPr/>
        </p:nvSpPr>
        <p:spPr>
          <a:xfrm>
            <a:off x="8743226" y="3009934"/>
            <a:ext cx="3421355" cy="646331"/>
          </a:xfrm>
          <a:prstGeom prst="rect">
            <a:avLst/>
          </a:prstGeom>
          <a:noFill/>
        </p:spPr>
        <p:txBody>
          <a:bodyPr wrap="square" rtlCol="0">
            <a:spAutoFit/>
          </a:bodyPr>
          <a:lstStyle/>
          <a:p>
            <a:pPr algn="ctr"/>
            <a:r>
              <a:rPr lang="el-GR" dirty="0">
                <a:solidFill>
                  <a:schemeClr val="accent4">
                    <a:lumMod val="50000"/>
                  </a:schemeClr>
                </a:solidFill>
              </a:rPr>
              <a:t>Υπεύθυνη Εταιρείας</a:t>
            </a:r>
          </a:p>
          <a:p>
            <a:pPr algn="ctr"/>
            <a:r>
              <a:rPr lang="el-GR" dirty="0">
                <a:solidFill>
                  <a:schemeClr val="accent4">
                    <a:lumMod val="50000"/>
                  </a:schemeClr>
                </a:solidFill>
              </a:rPr>
              <a:t>ΣΩΤΗΡΙΑ ΣΤΕΦΑΝΙΔΟΥ</a:t>
            </a:r>
            <a:endParaRPr lang="en-US" dirty="0">
              <a:solidFill>
                <a:schemeClr val="accent4">
                  <a:lumMod val="50000"/>
                </a:schemeClr>
              </a:solidFill>
            </a:endParaRPr>
          </a:p>
        </p:txBody>
      </p:sp>
    </p:spTree>
    <p:extLst>
      <p:ext uri="{BB962C8B-B14F-4D97-AF65-F5344CB8AC3E}">
        <p14:creationId xmlns:p14="http://schemas.microsoft.com/office/powerpoint/2010/main" xmlns="" val="301995762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B6FB7B3-697E-0B8B-ADBF-DD62706EC02D}"/>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25F48FE3-65C1-6701-8A0E-B8A7BE85B783}"/>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C79E30A1-923D-3E8F-9F48-AF90CECDBDAC}"/>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E08A5ED4-9252-4070-1367-3CDA4D871418}"/>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D5C4DA22-A60B-4949-27D1-5B91B336DA39}"/>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8139AFC9-27E4-58E7-9A2D-2171D94D55AB}"/>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BF14BE87-0535-8354-8438-6253A9322A6B}"/>
              </a:ext>
            </a:extLst>
          </p:cNvPr>
          <p:cNvSpPr txBox="1"/>
          <p:nvPr/>
        </p:nvSpPr>
        <p:spPr>
          <a:xfrm>
            <a:off x="2172186" y="3908806"/>
            <a:ext cx="9829314" cy="2246769"/>
          </a:xfrm>
          <a:prstGeom prst="rect">
            <a:avLst/>
          </a:prstGeom>
          <a:noFill/>
        </p:spPr>
        <p:txBody>
          <a:bodyPr wrap="square" rtlCol="0">
            <a:spAutoFit/>
          </a:bodyPr>
          <a:lstStyle/>
          <a:p>
            <a:pPr algn="just"/>
            <a:r>
              <a:rPr lang="el-GR" sz="2000" b="1" i="1" dirty="0">
                <a:solidFill>
                  <a:schemeClr val="accent4">
                    <a:lumMod val="50000"/>
                  </a:schemeClr>
                </a:solidFill>
                <a:effectLst/>
                <a:latin typeface="Calibri" panose="020F0502020204030204" pitchFamily="34" charset="0"/>
              </a:rPr>
              <a:t>Η </a:t>
            </a:r>
            <a:r>
              <a:rPr lang="el-GR" sz="2000" b="1" i="1" dirty="0" err="1">
                <a:solidFill>
                  <a:schemeClr val="accent4">
                    <a:lumMod val="50000"/>
                  </a:schemeClr>
                </a:solidFill>
                <a:effectLst/>
                <a:latin typeface="Calibri" panose="020F0502020204030204" pitchFamily="34" charset="0"/>
              </a:rPr>
              <a:t>Etheleo</a:t>
            </a:r>
            <a:r>
              <a:rPr lang="el-GR" sz="2000" b="1" i="1" dirty="0">
                <a:solidFill>
                  <a:schemeClr val="accent4">
                    <a:lumMod val="50000"/>
                  </a:schemeClr>
                </a:solidFill>
                <a:effectLst/>
                <a:latin typeface="Calibri" panose="020F0502020204030204" pitchFamily="34" charset="0"/>
              </a:rPr>
              <a:t> είναι μια αμιγώς οικογενειακή επιχείρηση με σαφές όραμα να παράγει φυσικά προϊόντα, ενσαρκώνοντας τις βασικές αξίες της ηθικής και της φροντίδας τόσο για τους ανθρώπους όσο και για τα ζώα. Το όνομα του </a:t>
            </a:r>
            <a:r>
              <a:rPr lang="el-GR" sz="2000" b="1" i="1" dirty="0" err="1">
                <a:solidFill>
                  <a:schemeClr val="accent4">
                    <a:lumMod val="50000"/>
                  </a:schemeClr>
                </a:solidFill>
                <a:effectLst/>
                <a:latin typeface="Calibri" panose="020F0502020204030204" pitchFamily="34" charset="0"/>
              </a:rPr>
              <a:t>brand</a:t>
            </a:r>
            <a:r>
              <a:rPr lang="el-GR" sz="2000" b="1" i="1" dirty="0">
                <a:solidFill>
                  <a:schemeClr val="accent4">
                    <a:lumMod val="50000"/>
                  </a:schemeClr>
                </a:solidFill>
                <a:effectLst/>
                <a:latin typeface="Calibri" panose="020F0502020204030204" pitchFamily="34" charset="0"/>
              </a:rPr>
              <a:t>, </a:t>
            </a:r>
            <a:r>
              <a:rPr lang="el-GR" sz="2000" b="1" i="1" dirty="0" err="1">
                <a:solidFill>
                  <a:schemeClr val="accent4">
                    <a:lumMod val="50000"/>
                  </a:schemeClr>
                </a:solidFill>
                <a:effectLst/>
                <a:latin typeface="Calibri" panose="020F0502020204030204" pitchFamily="34" charset="0"/>
              </a:rPr>
              <a:t>Etheleo</a:t>
            </a:r>
            <a:r>
              <a:rPr lang="el-GR" sz="2000" b="1" i="1" dirty="0">
                <a:solidFill>
                  <a:schemeClr val="accent4">
                    <a:lumMod val="50000"/>
                  </a:schemeClr>
                </a:solidFill>
                <a:effectLst/>
                <a:latin typeface="Calibri" panose="020F0502020204030204" pitchFamily="34" charset="0"/>
              </a:rPr>
              <a:t>, συνδυάζει δημιουργικά το "</a:t>
            </a:r>
            <a:r>
              <a:rPr lang="el-GR" sz="2000" b="1" i="1" dirty="0" err="1">
                <a:solidFill>
                  <a:schemeClr val="accent4">
                    <a:lumMod val="50000"/>
                  </a:schemeClr>
                </a:solidFill>
                <a:effectLst/>
                <a:latin typeface="Calibri" panose="020F0502020204030204" pitchFamily="34" charset="0"/>
              </a:rPr>
              <a:t>Eth</a:t>
            </a:r>
            <a:r>
              <a:rPr lang="el-GR" sz="2000" b="1" i="1" dirty="0">
                <a:solidFill>
                  <a:schemeClr val="accent4">
                    <a:lumMod val="50000"/>
                  </a:schemeClr>
                </a:solidFill>
                <a:effectLst/>
                <a:latin typeface="Calibri" panose="020F0502020204030204" pitchFamily="34" charset="0"/>
              </a:rPr>
              <a:t>" (που αντιπροσωπεύει το "</a:t>
            </a:r>
            <a:r>
              <a:rPr lang="el-GR" sz="2000" b="1" i="1" dirty="0" err="1">
                <a:solidFill>
                  <a:schemeClr val="accent4">
                    <a:lumMod val="50000"/>
                  </a:schemeClr>
                </a:solidFill>
                <a:effectLst/>
                <a:latin typeface="Calibri" panose="020F0502020204030204" pitchFamily="34" charset="0"/>
              </a:rPr>
              <a:t>Ethical</a:t>
            </a:r>
            <a:r>
              <a:rPr lang="el-GR" sz="2000" b="1" i="1" dirty="0">
                <a:solidFill>
                  <a:schemeClr val="accent4">
                    <a:lumMod val="50000"/>
                  </a:schemeClr>
                </a:solidFill>
                <a:effectLst/>
                <a:latin typeface="Calibri" panose="020F0502020204030204" pitchFamily="34" charset="0"/>
              </a:rPr>
              <a:t>") και το "</a:t>
            </a:r>
            <a:r>
              <a:rPr lang="el-GR" sz="2000" b="1" i="1" dirty="0" err="1">
                <a:solidFill>
                  <a:schemeClr val="accent4">
                    <a:lumMod val="50000"/>
                  </a:schemeClr>
                </a:solidFill>
                <a:effectLst/>
                <a:latin typeface="Calibri" panose="020F0502020204030204" pitchFamily="34" charset="0"/>
              </a:rPr>
              <a:t>Eleo</a:t>
            </a:r>
            <a:r>
              <a:rPr lang="el-GR" sz="2000" b="1" i="1" dirty="0">
                <a:solidFill>
                  <a:schemeClr val="accent4">
                    <a:lumMod val="50000"/>
                  </a:schemeClr>
                </a:solidFill>
                <a:effectLst/>
                <a:latin typeface="Calibri" panose="020F0502020204030204" pitchFamily="34" charset="0"/>
              </a:rPr>
              <a:t>" (που αντιπροσωπεύει το "Oil"), αντικατοπτρίζοντας τη δέσμευση της εταιρείας για ηθικές πρακτικές στην παραγωγή αιθέριων ελαίων , ανθόνερων και σε β φάση καλλυντικών από δικές μας εκτάσεις όπου βιολογικά καλλιεργούμε αρωματικά φαρμακευτικά φυτά στον Νομό Κοζάνης. </a:t>
            </a:r>
            <a:endParaRPr lang="en-US" sz="2000" b="1" i="1" dirty="0">
              <a:solidFill>
                <a:schemeClr val="accent4">
                  <a:lumMod val="50000"/>
                </a:schemeClr>
              </a:solidFill>
              <a:latin typeface="Calibri" panose="020F0502020204030204" pitchFamily="34" charset="0"/>
              <a:cs typeface="Calibri" panose="020F0502020204030204" pitchFamily="34" charset="0"/>
            </a:endParaRPr>
          </a:p>
        </p:txBody>
      </p:sp>
      <p:pic>
        <p:nvPicPr>
          <p:cNvPr id="2" name="Εικόνα 1">
            <a:extLst>
              <a:ext uri="{FF2B5EF4-FFF2-40B4-BE49-F238E27FC236}">
                <a16:creationId xmlns:a16="http://schemas.microsoft.com/office/drawing/2014/main" xmlns="" id="{71E10FE4-E97F-D0E2-C7EB-EAD741FF89D3}"/>
              </a:ext>
            </a:extLst>
          </p:cNvPr>
          <p:cNvPicPr>
            <a:picLocks noChangeAspect="1"/>
          </p:cNvPicPr>
          <p:nvPr/>
        </p:nvPicPr>
        <p:blipFill>
          <a:blip r:embed="rId5" cstate="print"/>
          <a:stretch>
            <a:fillRect/>
          </a:stretch>
        </p:blipFill>
        <p:spPr>
          <a:xfrm>
            <a:off x="4991011" y="1690545"/>
            <a:ext cx="2072954" cy="2072954"/>
          </a:xfrm>
          <a:prstGeom prst="rect">
            <a:avLst/>
          </a:prstGeom>
        </p:spPr>
      </p:pic>
      <p:pic>
        <p:nvPicPr>
          <p:cNvPr id="3" name="Εικόνα 2">
            <a:extLst>
              <a:ext uri="{FF2B5EF4-FFF2-40B4-BE49-F238E27FC236}">
                <a16:creationId xmlns:a16="http://schemas.microsoft.com/office/drawing/2014/main" xmlns="" id="{93BABA4E-3A28-C149-4585-8C49D0807541}"/>
              </a:ext>
            </a:extLst>
          </p:cNvPr>
          <p:cNvPicPr>
            <a:picLocks noChangeAspect="1"/>
          </p:cNvPicPr>
          <p:nvPr/>
        </p:nvPicPr>
        <p:blipFill>
          <a:blip r:embed="rId6" cstate="print"/>
          <a:stretch>
            <a:fillRect/>
          </a:stretch>
        </p:blipFill>
        <p:spPr>
          <a:xfrm rot="16200000">
            <a:off x="-1779617" y="2803888"/>
            <a:ext cx="5245356" cy="1631282"/>
          </a:xfrm>
          <a:prstGeom prst="rect">
            <a:avLst/>
          </a:prstGeom>
        </p:spPr>
      </p:pic>
      <p:pic>
        <p:nvPicPr>
          <p:cNvPr id="18" name="Εικόνα 17">
            <a:extLst>
              <a:ext uri="{FF2B5EF4-FFF2-40B4-BE49-F238E27FC236}">
                <a16:creationId xmlns:a16="http://schemas.microsoft.com/office/drawing/2014/main" xmlns="" id="{2D5E9413-3BD0-7EFD-A29F-A07BB7CB83F2}"/>
              </a:ext>
            </a:extLst>
          </p:cNvPr>
          <p:cNvPicPr>
            <a:picLocks noChangeAspect="1"/>
          </p:cNvPicPr>
          <p:nvPr/>
        </p:nvPicPr>
        <p:blipFill>
          <a:blip r:embed="rId7" cstate="print"/>
          <a:stretch>
            <a:fillRect/>
          </a:stretch>
        </p:blipFill>
        <p:spPr>
          <a:xfrm flipH="1">
            <a:off x="11448462" y="6242207"/>
            <a:ext cx="553038" cy="553036"/>
          </a:xfrm>
          <a:prstGeom prst="rect">
            <a:avLst/>
          </a:prstGeom>
        </p:spPr>
      </p:pic>
      <p:sp>
        <p:nvSpPr>
          <p:cNvPr id="22" name="TextBox 21">
            <a:extLst>
              <a:ext uri="{FF2B5EF4-FFF2-40B4-BE49-F238E27FC236}">
                <a16:creationId xmlns:a16="http://schemas.microsoft.com/office/drawing/2014/main" xmlns="" id="{BFDD6E49-6869-0C2D-E5C6-A717862D5BCC}"/>
              </a:ext>
            </a:extLst>
          </p:cNvPr>
          <p:cNvSpPr txBox="1"/>
          <p:nvPr/>
        </p:nvSpPr>
        <p:spPr>
          <a:xfrm>
            <a:off x="1868393" y="3429000"/>
            <a:ext cx="10296187" cy="3169402"/>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7" name="TextBox 6">
            <a:extLst>
              <a:ext uri="{FF2B5EF4-FFF2-40B4-BE49-F238E27FC236}">
                <a16:creationId xmlns:a16="http://schemas.microsoft.com/office/drawing/2014/main" xmlns="" id="{B6069FED-6821-D8A1-399A-FB7D9DC717F5}"/>
              </a:ext>
            </a:extLst>
          </p:cNvPr>
          <p:cNvSpPr txBox="1"/>
          <p:nvPr/>
        </p:nvSpPr>
        <p:spPr>
          <a:xfrm>
            <a:off x="8743226" y="3009934"/>
            <a:ext cx="3421355" cy="646331"/>
          </a:xfrm>
          <a:prstGeom prst="rect">
            <a:avLst/>
          </a:prstGeom>
          <a:noFill/>
        </p:spPr>
        <p:txBody>
          <a:bodyPr wrap="square" rtlCol="0">
            <a:spAutoFit/>
          </a:bodyPr>
          <a:lstStyle/>
          <a:p>
            <a:pPr algn="ctr"/>
            <a:r>
              <a:rPr lang="el-GR" dirty="0">
                <a:solidFill>
                  <a:schemeClr val="accent4">
                    <a:lumMod val="50000"/>
                  </a:schemeClr>
                </a:solidFill>
              </a:rPr>
              <a:t>Υπεύθυνη Εταιρείας</a:t>
            </a:r>
          </a:p>
          <a:p>
            <a:pPr algn="ctr"/>
            <a:r>
              <a:rPr lang="el-GR" dirty="0">
                <a:solidFill>
                  <a:schemeClr val="accent4">
                    <a:lumMod val="50000"/>
                  </a:schemeClr>
                </a:solidFill>
              </a:rPr>
              <a:t>ΕΡΜΙΝΑ ΛΑΖΑΡΙΔΟΥ</a:t>
            </a:r>
            <a:endParaRPr lang="en-US" dirty="0">
              <a:solidFill>
                <a:schemeClr val="accent4">
                  <a:lumMod val="50000"/>
                </a:schemeClr>
              </a:solidFill>
            </a:endParaRPr>
          </a:p>
        </p:txBody>
      </p:sp>
    </p:spTree>
    <p:extLst>
      <p:ext uri="{BB962C8B-B14F-4D97-AF65-F5344CB8AC3E}">
        <p14:creationId xmlns:p14="http://schemas.microsoft.com/office/powerpoint/2010/main" xmlns="" val="311604106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F4846D35-FFBA-3488-4D1B-EC01D9308A15}"/>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08AAE8A9-290F-1CA0-AC43-2BBD5807FB68}"/>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F8299BE9-1491-DD31-217E-CE92C7A026AF}"/>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E8E91D4C-6BC1-E9B5-2458-3A18F0E8D8D1}"/>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7A5C5D73-9FC9-0941-0B35-FB0868771653}"/>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B6A7CF83-5F18-719F-CEE2-B51A70031075}"/>
              </a:ext>
            </a:extLst>
          </p:cNvPr>
          <p:cNvSpPr txBox="1"/>
          <p:nvPr/>
        </p:nvSpPr>
        <p:spPr>
          <a:xfrm>
            <a:off x="2494963" y="4382878"/>
            <a:ext cx="8953499" cy="1323439"/>
          </a:xfrm>
          <a:prstGeom prst="rect">
            <a:avLst/>
          </a:prstGeom>
          <a:noFill/>
        </p:spPr>
        <p:txBody>
          <a:bodyPr wrap="square" rtlCol="0">
            <a:spAutoFit/>
          </a:bodyPr>
          <a:lstStyle/>
          <a:p>
            <a:pPr algn="just"/>
            <a:r>
              <a:rPr lang="el-GR" sz="2000" b="1" i="1" dirty="0">
                <a:solidFill>
                  <a:schemeClr val="accent4">
                    <a:lumMod val="50000"/>
                  </a:schemeClr>
                </a:solidFill>
                <a:effectLst/>
                <a:latin typeface="Calibri" panose="020F0502020204030204" pitchFamily="34" charset="0"/>
                <a:cs typeface="Calibri" panose="020F0502020204030204" pitchFamily="34" charset="0"/>
              </a:rPr>
              <a:t>Η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Clean</a:t>
            </a:r>
            <a:r>
              <a:rPr lang="el-GR" sz="2000" b="1" i="1" dirty="0">
                <a:solidFill>
                  <a:schemeClr val="accent4">
                    <a:lumMod val="50000"/>
                  </a:schemeClr>
                </a:solidFill>
                <a:effectLst/>
                <a:latin typeface="Calibri" panose="020F0502020204030204" pitchFamily="34" charset="0"/>
                <a:cs typeface="Calibri" panose="020F0502020204030204" pitchFamily="34" charset="0"/>
              </a:rPr>
              <a:t> Energy ΕΠΕ αποτελεί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τεχνοβλαστό</a:t>
            </a:r>
            <a:r>
              <a:rPr lang="el-GR" sz="2000" b="1" i="1" dirty="0">
                <a:solidFill>
                  <a:schemeClr val="accent4">
                    <a:lumMod val="50000"/>
                  </a:schemeClr>
                </a:solidFill>
                <a:effectLst/>
                <a:latin typeface="Calibri" panose="020F0502020204030204" pitchFamily="34" charset="0"/>
                <a:cs typeface="Calibri" panose="020F0502020204030204" pitchFamily="34" charset="0"/>
              </a:rPr>
              <a:t> του ΕΚΕΤΑ / Ινστιτούτο Χημικών Διεργασιών &amp; Ενεργειακών Πόρων (ΙΔΕΠ) με σκοπό για την περαιτέρω ανάπτυξη, προώθηση και εμπορευματοποίηση καινοτόμων τεχνολογιών για την αξιοποίηση εναλλακτικών καυσίμων και ανανεώσιμων πηγών ενέργειας.</a:t>
            </a:r>
            <a:endParaRPr lang="en-US" sz="2000" b="1" i="1" dirty="0">
              <a:solidFill>
                <a:schemeClr val="accent4">
                  <a:lumMod val="50000"/>
                </a:schemeClr>
              </a:solidFill>
              <a:latin typeface="Calibri" panose="020F0502020204030204" pitchFamily="34" charset="0"/>
              <a:cs typeface="Calibri" panose="020F0502020204030204" pitchFamily="34" charset="0"/>
            </a:endParaRPr>
          </a:p>
        </p:txBody>
      </p:sp>
      <p:pic>
        <p:nvPicPr>
          <p:cNvPr id="2" name="Εικόνα 1">
            <a:extLst>
              <a:ext uri="{FF2B5EF4-FFF2-40B4-BE49-F238E27FC236}">
                <a16:creationId xmlns:a16="http://schemas.microsoft.com/office/drawing/2014/main" xmlns="" id="{3434862A-74E6-0EB7-F7B3-0166B67286BB}"/>
              </a:ext>
            </a:extLst>
          </p:cNvPr>
          <p:cNvPicPr>
            <a:picLocks noChangeAspect="1"/>
          </p:cNvPicPr>
          <p:nvPr/>
        </p:nvPicPr>
        <p:blipFill>
          <a:blip r:embed="rId5" cstate="print"/>
          <a:stretch>
            <a:fillRect/>
          </a:stretch>
        </p:blipFill>
        <p:spPr>
          <a:xfrm rot="16200000">
            <a:off x="-1779617" y="2803888"/>
            <a:ext cx="5245356" cy="1631282"/>
          </a:xfrm>
          <a:prstGeom prst="rect">
            <a:avLst/>
          </a:prstGeom>
        </p:spPr>
      </p:pic>
      <p:pic>
        <p:nvPicPr>
          <p:cNvPr id="8" name="Εικόνα 7">
            <a:extLst>
              <a:ext uri="{FF2B5EF4-FFF2-40B4-BE49-F238E27FC236}">
                <a16:creationId xmlns:a16="http://schemas.microsoft.com/office/drawing/2014/main" xmlns="" id="{FBB710A0-89D1-1343-5A19-AD9806BAD4FE}"/>
              </a:ext>
            </a:extLst>
          </p:cNvPr>
          <p:cNvPicPr>
            <a:picLocks noChangeAspect="1"/>
          </p:cNvPicPr>
          <p:nvPr/>
        </p:nvPicPr>
        <p:blipFill>
          <a:blip r:embed="rId6" cstate="print"/>
          <a:stretch>
            <a:fillRect/>
          </a:stretch>
        </p:blipFill>
        <p:spPr>
          <a:xfrm flipH="1">
            <a:off x="11448462" y="6242207"/>
            <a:ext cx="553038" cy="553036"/>
          </a:xfrm>
          <a:prstGeom prst="rect">
            <a:avLst/>
          </a:prstGeom>
        </p:spPr>
      </p:pic>
      <p:pic>
        <p:nvPicPr>
          <p:cNvPr id="14338" name="Picture 2" descr="Μπορεί να είναι εικόνα κείμενο που λέει &quot;Clean Energy&quot;">
            <a:extLst>
              <a:ext uri="{FF2B5EF4-FFF2-40B4-BE49-F238E27FC236}">
                <a16:creationId xmlns:a16="http://schemas.microsoft.com/office/drawing/2014/main" xmlns="" id="{1E57AD87-2F5B-F17C-3C0C-47F6B28680EB}"/>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87140" y="2111078"/>
            <a:ext cx="5349240" cy="120944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FFF81B2E-E758-7C46-4DFA-2663522D6FC9}"/>
              </a:ext>
            </a:extLst>
          </p:cNvPr>
          <p:cNvSpPr txBox="1"/>
          <p:nvPr/>
        </p:nvSpPr>
        <p:spPr>
          <a:xfrm>
            <a:off x="2194561" y="3741153"/>
            <a:ext cx="9643852" cy="2545096"/>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6" name="TextBox 5">
            <a:extLst>
              <a:ext uri="{FF2B5EF4-FFF2-40B4-BE49-F238E27FC236}">
                <a16:creationId xmlns:a16="http://schemas.microsoft.com/office/drawing/2014/main" xmlns="" id="{D62E9A0E-B7C4-92DF-EC9A-BA1B2981153A}"/>
              </a:ext>
            </a:extLst>
          </p:cNvPr>
          <p:cNvSpPr txBox="1"/>
          <p:nvPr/>
        </p:nvSpPr>
        <p:spPr>
          <a:xfrm>
            <a:off x="8303626" y="3227553"/>
            <a:ext cx="3421355" cy="646331"/>
          </a:xfrm>
          <a:prstGeom prst="rect">
            <a:avLst/>
          </a:prstGeom>
          <a:noFill/>
        </p:spPr>
        <p:txBody>
          <a:bodyPr wrap="square" rtlCol="0">
            <a:spAutoFit/>
          </a:bodyPr>
          <a:lstStyle/>
          <a:p>
            <a:pPr algn="ctr"/>
            <a:r>
              <a:rPr lang="el-GR" dirty="0">
                <a:solidFill>
                  <a:schemeClr val="accent4">
                    <a:lumMod val="50000"/>
                  </a:schemeClr>
                </a:solidFill>
              </a:rPr>
              <a:t>Υπεύθυνος Εταιρείας</a:t>
            </a:r>
          </a:p>
          <a:p>
            <a:pPr algn="ctr"/>
            <a:r>
              <a:rPr lang="el-GR" dirty="0">
                <a:solidFill>
                  <a:schemeClr val="accent4">
                    <a:lumMod val="50000"/>
                  </a:schemeClr>
                </a:solidFill>
              </a:rPr>
              <a:t>ΝΙΚΟΛΑΟΣ ΜΑΡΓΑΡΙΤΗΣ</a:t>
            </a:r>
            <a:endParaRPr lang="en-US" dirty="0">
              <a:solidFill>
                <a:schemeClr val="accent4">
                  <a:lumMod val="50000"/>
                </a:schemeClr>
              </a:solidFill>
            </a:endParaRPr>
          </a:p>
        </p:txBody>
      </p:sp>
    </p:spTree>
    <p:extLst>
      <p:ext uri="{BB962C8B-B14F-4D97-AF65-F5344CB8AC3E}">
        <p14:creationId xmlns:p14="http://schemas.microsoft.com/office/powerpoint/2010/main" xmlns="" val="381979512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F4846D35-FFBA-3488-4D1B-EC01D9308A15}"/>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08AAE8A9-290F-1CA0-AC43-2BBD5807FB68}"/>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F8299BE9-1491-DD31-217E-CE92C7A026AF}"/>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E8E91D4C-6BC1-E9B5-2458-3A18F0E8D8D1}"/>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7A5C5D73-9FC9-0941-0B35-FB0868771653}"/>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B6A7CF83-5F18-719F-CEE2-B51A70031075}"/>
              </a:ext>
            </a:extLst>
          </p:cNvPr>
          <p:cNvSpPr txBox="1"/>
          <p:nvPr/>
        </p:nvSpPr>
        <p:spPr>
          <a:xfrm>
            <a:off x="2494963" y="3429000"/>
            <a:ext cx="8953499" cy="2862322"/>
          </a:xfrm>
          <a:prstGeom prst="rect">
            <a:avLst/>
          </a:prstGeom>
          <a:noFill/>
        </p:spPr>
        <p:txBody>
          <a:bodyPr wrap="square" rtlCol="0">
            <a:spAutoFit/>
          </a:bodyPr>
          <a:lstStyle/>
          <a:p>
            <a:pPr algn="just"/>
            <a:r>
              <a:rPr lang="el-GR" sz="2000" b="1" i="1" dirty="0">
                <a:solidFill>
                  <a:schemeClr val="accent4">
                    <a:lumMod val="50000"/>
                  </a:schemeClr>
                </a:solidFill>
                <a:effectLst/>
                <a:latin typeface="Calibri" panose="020F0502020204030204" pitchFamily="34" charset="0"/>
                <a:cs typeface="Calibri" panose="020F0502020204030204" pitchFamily="34" charset="0"/>
              </a:rPr>
              <a:t>SUSTENERGO: Ενεργειακές και περιβαλλοντικές αναλύσεις για ένα ανθεκτικό και βιώσιμο μέλλον.</a:t>
            </a:r>
          </a:p>
          <a:p>
            <a:pPr marL="342900" indent="-342900" algn="just">
              <a:buFont typeface="Wingdings" panose="05000000000000000000" pitchFamily="2" charset="2"/>
              <a:buChar char="ü"/>
            </a:pPr>
            <a:r>
              <a:rPr lang="el-GR" sz="2000" b="1" i="1" dirty="0">
                <a:solidFill>
                  <a:schemeClr val="accent4">
                    <a:lumMod val="50000"/>
                  </a:schemeClr>
                </a:solidFill>
                <a:latin typeface="Calibri" panose="020F0502020204030204" pitchFamily="34" charset="0"/>
                <a:cs typeface="Calibri" panose="020F0502020204030204" pitchFamily="34" charset="0"/>
              </a:rPr>
              <a:t> </a:t>
            </a:r>
            <a:r>
              <a:rPr lang="el-GR" sz="2000" b="1" i="1" dirty="0">
                <a:solidFill>
                  <a:schemeClr val="accent4">
                    <a:lumMod val="50000"/>
                  </a:schemeClr>
                </a:solidFill>
                <a:effectLst/>
                <a:latin typeface="Calibri" panose="020F0502020204030204" pitchFamily="34" charset="0"/>
                <a:cs typeface="Calibri" panose="020F0502020204030204" pitchFamily="34" charset="0"/>
              </a:rPr>
              <a:t>VERIFY: Ανάλυση των περιβαλλοντικών και οικονομικών επιπτώσεων των ενεργειακών παρεμβάσεων σε κτίρια ή πόλεις λαμβάνοντας υπόψη ολόκληρο τον κύκλο ζωής τους (με χρήση πραγματικών δεδομένων μέσω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IoT</a:t>
            </a:r>
            <a:r>
              <a:rPr lang="el-GR" sz="2000" b="1" i="1" dirty="0">
                <a:solidFill>
                  <a:schemeClr val="accent4">
                    <a:lumMod val="50000"/>
                  </a:schemeClr>
                </a:solidFill>
                <a:effectLst/>
                <a:latin typeface="Calibri" panose="020F0502020204030204" pitchFamily="34" charset="0"/>
                <a:cs typeface="Calibri" panose="020F0502020204030204" pitchFamily="34" charset="0"/>
              </a:rPr>
              <a:t>)</a:t>
            </a:r>
          </a:p>
          <a:p>
            <a:pPr marL="342900" indent="-342900" algn="just">
              <a:buFont typeface="Wingdings" panose="05000000000000000000" pitchFamily="2" charset="2"/>
              <a:buChar char="ü"/>
            </a:pPr>
            <a:r>
              <a:rPr lang="el-GR" sz="2000" b="1" i="1" dirty="0">
                <a:solidFill>
                  <a:schemeClr val="accent4">
                    <a:lumMod val="50000"/>
                  </a:schemeClr>
                </a:solidFill>
                <a:effectLst/>
                <a:latin typeface="Calibri" panose="020F0502020204030204" pitchFamily="34" charset="0"/>
                <a:cs typeface="Calibri" panose="020F0502020204030204" pitchFamily="34" charset="0"/>
              </a:rPr>
              <a:t>INTEMA: Δυναμική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μοντελοποίηση</a:t>
            </a:r>
            <a:r>
              <a:rPr lang="el-GR" sz="2000" b="1" i="1" dirty="0">
                <a:solidFill>
                  <a:schemeClr val="accent4">
                    <a:lumMod val="50000"/>
                  </a:schemeClr>
                </a:solidFill>
                <a:effectLst/>
                <a:latin typeface="Calibri" panose="020F0502020204030204" pitchFamily="34" charset="0"/>
                <a:cs typeface="Calibri" panose="020F0502020204030204" pitchFamily="34" charset="0"/>
              </a:rPr>
              <a:t> και προσομοίωση ενεργειακών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συστημάτω</a:t>
            </a:r>
            <a:endParaRPr lang="el-GR" sz="2000" b="1" i="1" dirty="0">
              <a:solidFill>
                <a:schemeClr val="accent4">
                  <a:lumMod val="50000"/>
                </a:schemeClr>
              </a:solidFill>
              <a:effectLst/>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ü"/>
            </a:pPr>
            <a:r>
              <a:rPr lang="el-GR" sz="2000" b="1" i="1" dirty="0" err="1">
                <a:solidFill>
                  <a:schemeClr val="accent4">
                    <a:lumMod val="50000"/>
                  </a:schemeClr>
                </a:solidFill>
                <a:effectLst/>
                <a:latin typeface="Calibri" panose="020F0502020204030204" pitchFamily="34" charset="0"/>
                <a:cs typeface="Calibri" panose="020F0502020204030204" pitchFamily="34" charset="0"/>
              </a:rPr>
              <a:t>SmartGo</a:t>
            </a:r>
            <a:r>
              <a:rPr lang="el-GR" sz="2000" b="1" i="1" dirty="0">
                <a:solidFill>
                  <a:schemeClr val="accent4">
                    <a:lumMod val="50000"/>
                  </a:schemeClr>
                </a:solidFill>
                <a:effectLst/>
                <a:latin typeface="Calibri" panose="020F0502020204030204" pitchFamily="34" charset="0"/>
                <a:cs typeface="Calibri" panose="020F0502020204030204" pitchFamily="34" charset="0"/>
              </a:rPr>
              <a:t>: Βελτιστοποίηση στη διαχείριση έξυπνων δικτύων</a:t>
            </a:r>
            <a:endParaRPr lang="en-US" sz="2000" b="1" i="1" dirty="0">
              <a:solidFill>
                <a:schemeClr val="accent4">
                  <a:lumMod val="50000"/>
                </a:schemeClr>
              </a:solidFill>
              <a:effectLst/>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ü"/>
            </a:pPr>
            <a:r>
              <a:rPr lang="el-GR" sz="2000" b="1" i="1" dirty="0">
                <a:solidFill>
                  <a:schemeClr val="accent4">
                    <a:lumMod val="50000"/>
                  </a:schemeClr>
                </a:solidFill>
                <a:effectLst/>
                <a:latin typeface="Calibri" panose="020F0502020204030204" pitchFamily="34" charset="0"/>
                <a:cs typeface="Calibri" panose="020F0502020204030204" pitchFamily="34" charset="0"/>
              </a:rPr>
              <a:t>USE: Αξιολόγηση της βιωσιμότητας παρεμβάσεων για την ανάπτυξη Έξυπνων Πόλεων</a:t>
            </a:r>
            <a:endParaRPr lang="en-US" sz="2000" b="1" i="1" dirty="0">
              <a:solidFill>
                <a:schemeClr val="accent4">
                  <a:lumMod val="50000"/>
                </a:schemeClr>
              </a:solidFill>
              <a:latin typeface="Calibri" panose="020F0502020204030204" pitchFamily="34" charset="0"/>
              <a:cs typeface="Calibri" panose="020F0502020204030204" pitchFamily="34" charset="0"/>
            </a:endParaRPr>
          </a:p>
        </p:txBody>
      </p:sp>
      <p:pic>
        <p:nvPicPr>
          <p:cNvPr id="2" name="Εικόνα 1">
            <a:extLst>
              <a:ext uri="{FF2B5EF4-FFF2-40B4-BE49-F238E27FC236}">
                <a16:creationId xmlns:a16="http://schemas.microsoft.com/office/drawing/2014/main" xmlns="" id="{3434862A-74E6-0EB7-F7B3-0166B67286BB}"/>
              </a:ext>
            </a:extLst>
          </p:cNvPr>
          <p:cNvPicPr>
            <a:picLocks noChangeAspect="1"/>
          </p:cNvPicPr>
          <p:nvPr/>
        </p:nvPicPr>
        <p:blipFill>
          <a:blip r:embed="rId5" cstate="print"/>
          <a:stretch>
            <a:fillRect/>
          </a:stretch>
        </p:blipFill>
        <p:spPr>
          <a:xfrm rot="16200000">
            <a:off x="-1779617" y="2803888"/>
            <a:ext cx="5245356" cy="1631282"/>
          </a:xfrm>
          <a:prstGeom prst="rect">
            <a:avLst/>
          </a:prstGeom>
        </p:spPr>
      </p:pic>
      <p:pic>
        <p:nvPicPr>
          <p:cNvPr id="8" name="Εικόνα 7">
            <a:extLst>
              <a:ext uri="{FF2B5EF4-FFF2-40B4-BE49-F238E27FC236}">
                <a16:creationId xmlns:a16="http://schemas.microsoft.com/office/drawing/2014/main" xmlns="" id="{FBB710A0-89D1-1343-5A19-AD9806BAD4FE}"/>
              </a:ext>
            </a:extLst>
          </p:cNvPr>
          <p:cNvPicPr>
            <a:picLocks noChangeAspect="1"/>
          </p:cNvPicPr>
          <p:nvPr/>
        </p:nvPicPr>
        <p:blipFill>
          <a:blip r:embed="rId6" cstate="print"/>
          <a:stretch>
            <a:fillRect/>
          </a:stretch>
        </p:blipFill>
        <p:spPr>
          <a:xfrm flipH="1">
            <a:off x="11448462" y="6242207"/>
            <a:ext cx="553038" cy="553036"/>
          </a:xfrm>
          <a:prstGeom prst="rect">
            <a:avLst/>
          </a:prstGeom>
        </p:spPr>
      </p:pic>
      <p:pic>
        <p:nvPicPr>
          <p:cNvPr id="15362" name="Picture 2" descr="Μπορεί να είναι εικόνα κείμενο">
            <a:extLst>
              <a:ext uri="{FF2B5EF4-FFF2-40B4-BE49-F238E27FC236}">
                <a16:creationId xmlns:a16="http://schemas.microsoft.com/office/drawing/2014/main" xmlns="" id="{97C2352E-6532-D2D6-D3EA-1659F46D6226}"/>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94551" y="1718088"/>
            <a:ext cx="4781628" cy="131194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a:extLst>
              <a:ext uri="{FF2B5EF4-FFF2-40B4-BE49-F238E27FC236}">
                <a16:creationId xmlns:a16="http://schemas.microsoft.com/office/drawing/2014/main" xmlns="" id="{8AED4331-C2C9-21D9-AF81-4F6B06A53695}"/>
              </a:ext>
            </a:extLst>
          </p:cNvPr>
          <p:cNvSpPr txBox="1"/>
          <p:nvPr/>
        </p:nvSpPr>
        <p:spPr>
          <a:xfrm>
            <a:off x="1943100" y="3025140"/>
            <a:ext cx="9886808" cy="3573262"/>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3" name="TextBox 2">
            <a:extLst>
              <a:ext uri="{FF2B5EF4-FFF2-40B4-BE49-F238E27FC236}">
                <a16:creationId xmlns:a16="http://schemas.microsoft.com/office/drawing/2014/main" xmlns="" id="{16615DE7-17FF-F32E-828E-BE6DEC78FA44}"/>
              </a:ext>
            </a:extLst>
          </p:cNvPr>
          <p:cNvSpPr txBox="1"/>
          <p:nvPr/>
        </p:nvSpPr>
        <p:spPr>
          <a:xfrm>
            <a:off x="8580145" y="2701974"/>
            <a:ext cx="3421355" cy="646331"/>
          </a:xfrm>
          <a:prstGeom prst="rect">
            <a:avLst/>
          </a:prstGeom>
          <a:noFill/>
        </p:spPr>
        <p:txBody>
          <a:bodyPr wrap="square" rtlCol="0">
            <a:spAutoFit/>
          </a:bodyPr>
          <a:lstStyle/>
          <a:p>
            <a:pPr algn="ctr"/>
            <a:r>
              <a:rPr lang="el-GR" dirty="0">
                <a:solidFill>
                  <a:schemeClr val="accent4">
                    <a:lumMod val="50000"/>
                  </a:schemeClr>
                </a:solidFill>
              </a:rPr>
              <a:t>Υπεύθυνη Εταιρείας</a:t>
            </a:r>
          </a:p>
          <a:p>
            <a:pPr algn="ctr"/>
            <a:r>
              <a:rPr lang="el-GR" dirty="0">
                <a:solidFill>
                  <a:schemeClr val="accent4">
                    <a:lumMod val="50000"/>
                  </a:schemeClr>
                </a:solidFill>
              </a:rPr>
              <a:t>ΠΑΡΑΣΚΕΥΗ ΓΚΙΟΥΡΚΑ</a:t>
            </a:r>
            <a:endParaRPr lang="en-US" dirty="0">
              <a:solidFill>
                <a:schemeClr val="accent4">
                  <a:lumMod val="50000"/>
                </a:schemeClr>
              </a:solidFill>
            </a:endParaRPr>
          </a:p>
        </p:txBody>
      </p:sp>
    </p:spTree>
    <p:extLst>
      <p:ext uri="{BB962C8B-B14F-4D97-AF65-F5344CB8AC3E}">
        <p14:creationId xmlns:p14="http://schemas.microsoft.com/office/powerpoint/2010/main" xmlns="" val="177101651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F4846D35-FFBA-3488-4D1B-EC01D9308A15}"/>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08AAE8A9-290F-1CA0-AC43-2BBD5807FB68}"/>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F8299BE9-1491-DD31-217E-CE92C7A026AF}"/>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E8E91D4C-6BC1-E9B5-2458-3A18F0E8D8D1}"/>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7A5C5D73-9FC9-0941-0B35-FB0868771653}"/>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B6A7CF83-5F18-719F-CEE2-B51A70031075}"/>
              </a:ext>
            </a:extLst>
          </p:cNvPr>
          <p:cNvSpPr txBox="1"/>
          <p:nvPr/>
        </p:nvSpPr>
        <p:spPr>
          <a:xfrm>
            <a:off x="2494963" y="3619529"/>
            <a:ext cx="8953499" cy="2708434"/>
          </a:xfrm>
          <a:prstGeom prst="rect">
            <a:avLst/>
          </a:prstGeom>
          <a:noFill/>
        </p:spPr>
        <p:txBody>
          <a:bodyPr wrap="square" rtlCol="0">
            <a:spAutoFit/>
          </a:bodyPr>
          <a:lstStyle/>
          <a:p>
            <a:pPr algn="just"/>
            <a:r>
              <a:rPr lang="el-GR" sz="1700" b="1" i="1" dirty="0">
                <a:solidFill>
                  <a:schemeClr val="accent4">
                    <a:lumMod val="50000"/>
                  </a:schemeClr>
                </a:solidFill>
                <a:effectLst/>
                <a:latin typeface="Calibri" panose="020F0502020204030204" pitchFamily="34" charset="0"/>
                <a:cs typeface="Calibri" panose="020F0502020204030204" pitchFamily="34" charset="0"/>
              </a:rPr>
              <a:t>Η </a:t>
            </a:r>
            <a:r>
              <a:rPr lang="el-GR" sz="1700" b="1" i="1" dirty="0" err="1">
                <a:solidFill>
                  <a:schemeClr val="accent4">
                    <a:lumMod val="50000"/>
                  </a:schemeClr>
                </a:solidFill>
                <a:effectLst/>
                <a:latin typeface="Calibri" panose="020F0502020204030204" pitchFamily="34" charset="0"/>
                <a:cs typeface="Calibri" panose="020F0502020204030204" pitchFamily="34" charset="0"/>
              </a:rPr>
              <a:t>Proud</a:t>
            </a:r>
            <a:r>
              <a:rPr lang="el-GR" sz="1700" b="1" i="1" dirty="0">
                <a:solidFill>
                  <a:schemeClr val="accent4">
                    <a:lumMod val="50000"/>
                  </a:schemeClr>
                </a:solidFill>
                <a:effectLst/>
                <a:latin typeface="Calibri" panose="020F0502020204030204" pitchFamily="34" charset="0"/>
                <a:cs typeface="Calibri" panose="020F0502020204030204" pitchFamily="34" charset="0"/>
              </a:rPr>
              <a:t> Farm συστάθηκε στο τέλος του 2018 με στόχο την ανάπτυξη νέων τεχνολογιών και την δημιουργία εναλλακτικών μοντέλων εκτροφής και εισόδου νέων στον χώρο της </a:t>
            </a:r>
            <a:r>
              <a:rPr lang="el-GR" sz="1700" b="1" i="1" dirty="0" err="1">
                <a:solidFill>
                  <a:schemeClr val="accent4">
                    <a:lumMod val="50000"/>
                  </a:schemeClr>
                </a:solidFill>
                <a:effectLst/>
                <a:latin typeface="Calibri" panose="020F0502020204030204" pitchFamily="34" charset="0"/>
                <a:cs typeface="Calibri" panose="020F0502020204030204" pitchFamily="34" charset="0"/>
              </a:rPr>
              <a:t>αιγοπροβατοτροφίας</a:t>
            </a:r>
            <a:r>
              <a:rPr lang="el-GR" sz="1700" b="1" i="1" dirty="0">
                <a:solidFill>
                  <a:schemeClr val="accent4">
                    <a:lumMod val="50000"/>
                  </a:schemeClr>
                </a:solidFill>
                <a:effectLst/>
                <a:latin typeface="Calibri" panose="020F0502020204030204" pitchFamily="34" charset="0"/>
                <a:cs typeface="Calibri" panose="020F0502020204030204" pitchFamily="34" charset="0"/>
              </a:rPr>
              <a:t>. </a:t>
            </a:r>
            <a:r>
              <a:rPr lang="el-GR" sz="1700" b="1" i="1" dirty="0" err="1">
                <a:solidFill>
                  <a:schemeClr val="accent4">
                    <a:lumMod val="50000"/>
                  </a:schemeClr>
                </a:solidFill>
                <a:effectLst/>
                <a:latin typeface="Calibri" panose="020F0502020204030204" pitchFamily="34" charset="0"/>
                <a:cs typeface="Calibri" panose="020F0502020204030204" pitchFamily="34" charset="0"/>
              </a:rPr>
              <a:t>Έιναι</a:t>
            </a:r>
            <a:r>
              <a:rPr lang="el-GR" sz="1700" b="1" i="1" dirty="0">
                <a:solidFill>
                  <a:schemeClr val="accent4">
                    <a:lumMod val="50000"/>
                  </a:schemeClr>
                </a:solidFill>
                <a:effectLst/>
                <a:latin typeface="Calibri" panose="020F0502020204030204" pitchFamily="34" charset="0"/>
                <a:cs typeface="Calibri" panose="020F0502020204030204" pitchFamily="34" charset="0"/>
              </a:rPr>
              <a:t> ιδρυτικό μέλος του Μεσογειακού Κέντρου </a:t>
            </a:r>
            <a:r>
              <a:rPr lang="el-GR" sz="1700" b="1" i="1" dirty="0" err="1">
                <a:solidFill>
                  <a:schemeClr val="accent4">
                    <a:lumMod val="50000"/>
                  </a:schemeClr>
                </a:solidFill>
                <a:effectLst/>
                <a:latin typeface="Calibri" panose="020F0502020204030204" pitchFamily="34" charset="0"/>
                <a:cs typeface="Calibri" panose="020F0502020204030204" pitchFamily="34" charset="0"/>
              </a:rPr>
              <a:t>Αγροδιατροφής</a:t>
            </a:r>
            <a:r>
              <a:rPr lang="el-GR" sz="1700" b="1" i="1" dirty="0">
                <a:solidFill>
                  <a:schemeClr val="accent4">
                    <a:lumMod val="50000"/>
                  </a:schemeClr>
                </a:solidFill>
                <a:effectLst/>
                <a:latin typeface="Calibri" panose="020F0502020204030204" pitchFamily="34" charset="0"/>
                <a:cs typeface="Calibri" panose="020F0502020204030204" pitchFamily="34" charset="0"/>
              </a:rPr>
              <a:t>, του Συνεργατικού Σχηματισμού Καινοτομίας </a:t>
            </a:r>
            <a:r>
              <a:rPr lang="el-GR" sz="1700" b="1" i="1" dirty="0" err="1">
                <a:solidFill>
                  <a:schemeClr val="accent4">
                    <a:lumMod val="50000"/>
                  </a:schemeClr>
                </a:solidFill>
                <a:effectLst/>
                <a:latin typeface="Calibri" panose="020F0502020204030204" pitchFamily="34" charset="0"/>
                <a:cs typeface="Calibri" panose="020F0502020204030204" pitchFamily="34" charset="0"/>
              </a:rPr>
              <a:t>InoFA</a:t>
            </a:r>
            <a:r>
              <a:rPr lang="el-GR" sz="1700" b="1" i="1" dirty="0">
                <a:solidFill>
                  <a:schemeClr val="accent4">
                    <a:lumMod val="50000"/>
                  </a:schemeClr>
                </a:solidFill>
                <a:effectLst/>
                <a:latin typeface="Calibri" panose="020F0502020204030204" pitchFamily="34" charset="0"/>
                <a:cs typeface="Calibri" panose="020F0502020204030204" pitchFamily="34" charset="0"/>
              </a:rPr>
              <a:t> (Internet of </a:t>
            </a:r>
            <a:r>
              <a:rPr lang="el-GR" sz="1700" b="1" i="1" dirty="0" err="1">
                <a:solidFill>
                  <a:schemeClr val="accent4">
                    <a:lumMod val="50000"/>
                  </a:schemeClr>
                </a:solidFill>
                <a:effectLst/>
                <a:latin typeface="Calibri" panose="020F0502020204030204" pitchFamily="34" charset="0"/>
                <a:cs typeface="Calibri" panose="020F0502020204030204" pitchFamily="34" charset="0"/>
              </a:rPr>
              <a:t>Food</a:t>
            </a:r>
            <a:r>
              <a:rPr lang="el-GR" sz="1700" b="1" i="1" dirty="0">
                <a:solidFill>
                  <a:schemeClr val="accent4">
                    <a:lumMod val="50000"/>
                  </a:schemeClr>
                </a:solidFill>
                <a:effectLst/>
                <a:latin typeface="Calibri" panose="020F0502020204030204" pitchFamily="34" charset="0"/>
                <a:cs typeface="Calibri" panose="020F0502020204030204" pitchFamily="34" charset="0"/>
              </a:rPr>
              <a:t> </a:t>
            </a:r>
            <a:r>
              <a:rPr lang="el-GR" sz="1700" b="1" i="1" dirty="0" err="1">
                <a:solidFill>
                  <a:schemeClr val="accent4">
                    <a:lumMod val="50000"/>
                  </a:schemeClr>
                </a:solidFill>
                <a:effectLst/>
                <a:latin typeface="Calibri" panose="020F0502020204030204" pitchFamily="34" charset="0"/>
                <a:cs typeface="Calibri" panose="020F0502020204030204" pitchFamily="34" charset="0"/>
              </a:rPr>
              <a:t>Alliance</a:t>
            </a:r>
            <a:r>
              <a:rPr lang="el-GR" sz="1700" b="1" i="1" dirty="0">
                <a:solidFill>
                  <a:schemeClr val="accent4">
                    <a:lumMod val="50000"/>
                  </a:schemeClr>
                </a:solidFill>
                <a:effectLst/>
                <a:latin typeface="Calibri" panose="020F0502020204030204" pitchFamily="34" charset="0"/>
                <a:cs typeface="Calibri" panose="020F0502020204030204" pitchFamily="34" charset="0"/>
              </a:rPr>
              <a:t>) και της πρώτης μη κερδοσκοπικής ενεργειακής κοινότητας </a:t>
            </a:r>
            <a:r>
              <a:rPr lang="el-GR" sz="1700" b="1" i="1" dirty="0" err="1">
                <a:solidFill>
                  <a:schemeClr val="accent4">
                    <a:lumMod val="50000"/>
                  </a:schemeClr>
                </a:solidFill>
                <a:effectLst/>
                <a:latin typeface="Calibri" panose="020F0502020204030204" pitchFamily="34" charset="0"/>
                <a:cs typeface="Calibri" panose="020F0502020204030204" pitchFamily="34" charset="0"/>
              </a:rPr>
              <a:t>Proud</a:t>
            </a:r>
            <a:r>
              <a:rPr lang="el-GR" sz="1700" b="1" i="1" dirty="0">
                <a:solidFill>
                  <a:schemeClr val="accent4">
                    <a:lumMod val="50000"/>
                  </a:schemeClr>
                </a:solidFill>
                <a:effectLst/>
                <a:latin typeface="Calibri" panose="020F0502020204030204" pitchFamily="34" charset="0"/>
                <a:cs typeface="Calibri" panose="020F0502020204030204" pitchFamily="34" charset="0"/>
              </a:rPr>
              <a:t> Farm. Είναι επίσης η πρώτη </a:t>
            </a:r>
            <a:r>
              <a:rPr lang="el-GR" sz="1700" b="1" i="1" dirty="0" err="1">
                <a:solidFill>
                  <a:schemeClr val="accent4">
                    <a:lumMod val="50000"/>
                  </a:schemeClr>
                </a:solidFill>
                <a:effectLst/>
                <a:latin typeface="Calibri" panose="020F0502020204030204" pitchFamily="34" charset="0"/>
                <a:cs typeface="Calibri" panose="020F0502020204030204" pitchFamily="34" charset="0"/>
              </a:rPr>
              <a:t>start</a:t>
            </a:r>
            <a:r>
              <a:rPr lang="el-GR" sz="1700" b="1" i="1" dirty="0">
                <a:solidFill>
                  <a:schemeClr val="accent4">
                    <a:lumMod val="50000"/>
                  </a:schemeClr>
                </a:solidFill>
                <a:effectLst/>
                <a:latin typeface="Calibri" panose="020F0502020204030204" pitchFamily="34" charset="0"/>
                <a:cs typeface="Calibri" panose="020F0502020204030204" pitchFamily="34" charset="0"/>
              </a:rPr>
              <a:t> </a:t>
            </a:r>
            <a:r>
              <a:rPr lang="el-GR" sz="1700" b="1" i="1" dirty="0" err="1">
                <a:solidFill>
                  <a:schemeClr val="accent4">
                    <a:lumMod val="50000"/>
                  </a:schemeClr>
                </a:solidFill>
                <a:effectLst/>
                <a:latin typeface="Calibri" panose="020F0502020204030204" pitchFamily="34" charset="0"/>
                <a:cs typeface="Calibri" panose="020F0502020204030204" pitchFamily="34" charset="0"/>
              </a:rPr>
              <a:t>up</a:t>
            </a:r>
            <a:r>
              <a:rPr lang="el-GR" sz="1700" b="1" i="1" dirty="0">
                <a:solidFill>
                  <a:schemeClr val="accent4">
                    <a:lumMod val="50000"/>
                  </a:schemeClr>
                </a:solidFill>
                <a:effectLst/>
                <a:latin typeface="Calibri" panose="020F0502020204030204" pitchFamily="34" charset="0"/>
                <a:cs typeface="Calibri" panose="020F0502020204030204" pitchFamily="34" charset="0"/>
              </a:rPr>
              <a:t> της Δυτικής Μακεδονίας, καταχωρημένη στην εθνική βάση δεδομένων του </a:t>
            </a:r>
            <a:r>
              <a:rPr lang="el-GR" sz="1700" b="1" i="1" dirty="0" err="1">
                <a:solidFill>
                  <a:schemeClr val="accent4">
                    <a:lumMod val="50000"/>
                  </a:schemeClr>
                </a:solidFill>
                <a:effectLst/>
                <a:latin typeface="Calibri" panose="020F0502020204030204" pitchFamily="34" charset="0"/>
                <a:cs typeface="Calibri" panose="020F0502020204030204" pitchFamily="34" charset="0"/>
              </a:rPr>
              <a:t>Elevate</a:t>
            </a:r>
            <a:r>
              <a:rPr lang="el-GR" sz="1700" b="1" i="1" dirty="0">
                <a:solidFill>
                  <a:schemeClr val="accent4">
                    <a:lumMod val="50000"/>
                  </a:schemeClr>
                </a:solidFill>
                <a:effectLst/>
                <a:latin typeface="Calibri" panose="020F0502020204030204" pitchFamily="34" charset="0"/>
                <a:cs typeface="Calibri" panose="020F0502020204030204" pitchFamily="34" charset="0"/>
              </a:rPr>
              <a:t> Greece. Το 2020 της απονεμήθηκε το πρώτο βραβείο στα </a:t>
            </a:r>
            <a:r>
              <a:rPr lang="el-GR" sz="1700" b="1" i="1" dirty="0" err="1">
                <a:solidFill>
                  <a:schemeClr val="accent4">
                    <a:lumMod val="50000"/>
                  </a:schemeClr>
                </a:solidFill>
                <a:effectLst/>
                <a:latin typeface="Calibri" panose="020F0502020204030204" pitchFamily="34" charset="0"/>
                <a:cs typeface="Calibri" panose="020F0502020204030204" pitchFamily="34" charset="0"/>
              </a:rPr>
              <a:t>Venture</a:t>
            </a:r>
            <a:r>
              <a:rPr lang="el-GR" sz="1700" b="1" i="1" dirty="0">
                <a:solidFill>
                  <a:schemeClr val="accent4">
                    <a:lumMod val="50000"/>
                  </a:schemeClr>
                </a:solidFill>
                <a:effectLst/>
                <a:latin typeface="Calibri" panose="020F0502020204030204" pitchFamily="34" charset="0"/>
                <a:cs typeface="Calibri" panose="020F0502020204030204" pitchFamily="34" charset="0"/>
              </a:rPr>
              <a:t> </a:t>
            </a:r>
            <a:r>
              <a:rPr lang="el-GR" sz="1700" b="1" i="1" dirty="0" err="1">
                <a:solidFill>
                  <a:schemeClr val="accent4">
                    <a:lumMod val="50000"/>
                  </a:schemeClr>
                </a:solidFill>
                <a:effectLst/>
                <a:latin typeface="Calibri" panose="020F0502020204030204" pitchFamily="34" charset="0"/>
                <a:cs typeface="Calibri" panose="020F0502020204030204" pitchFamily="34" charset="0"/>
              </a:rPr>
              <a:t>Impact</a:t>
            </a:r>
            <a:r>
              <a:rPr lang="el-GR" sz="1700" b="1" i="1" dirty="0">
                <a:solidFill>
                  <a:schemeClr val="accent4">
                    <a:lumMod val="50000"/>
                  </a:schemeClr>
                </a:solidFill>
                <a:effectLst/>
                <a:latin typeface="Calibri" panose="020F0502020204030204" pitchFamily="34" charset="0"/>
                <a:cs typeface="Calibri" panose="020F0502020204030204" pitchFamily="34" charset="0"/>
              </a:rPr>
              <a:t> Awards που διοργανώνονται από το The Hellenic </a:t>
            </a:r>
            <a:r>
              <a:rPr lang="el-GR" sz="1700" b="1" i="1" dirty="0" err="1">
                <a:solidFill>
                  <a:schemeClr val="accent4">
                    <a:lumMod val="50000"/>
                  </a:schemeClr>
                </a:solidFill>
                <a:effectLst/>
                <a:latin typeface="Calibri" panose="020F0502020204030204" pitchFamily="34" charset="0"/>
                <a:cs typeface="Calibri" panose="020F0502020204030204" pitchFamily="34" charset="0"/>
              </a:rPr>
              <a:t>Initiative</a:t>
            </a:r>
            <a:r>
              <a:rPr lang="el-GR" sz="1700" b="1" i="1" dirty="0">
                <a:solidFill>
                  <a:schemeClr val="accent4">
                    <a:lumMod val="50000"/>
                  </a:schemeClr>
                </a:solidFill>
                <a:effectLst/>
                <a:latin typeface="Calibri" panose="020F0502020204030204" pitchFamily="34" charset="0"/>
                <a:cs typeface="Calibri" panose="020F0502020204030204" pitchFamily="34" charset="0"/>
              </a:rPr>
              <a:t>, ενώ παράλληλα επιλέχθηκε από το Υπουργείο Αγροτικής Ανάπτυξης ως εμβληματική αγροτική επιχείρηση στα πλαίσια του έργου "Ολοκληρωμένο Σχέδιο Δράσεων Επικοινωνίας του Προγράμματος Αγροτικής Ανάπτυξης (ΠΑΑ) 2014-2020".</a:t>
            </a:r>
            <a:endParaRPr lang="en-US" sz="1700" b="1" i="1" dirty="0">
              <a:solidFill>
                <a:schemeClr val="accent4">
                  <a:lumMod val="50000"/>
                </a:schemeClr>
              </a:solidFill>
              <a:latin typeface="Calibri" panose="020F0502020204030204" pitchFamily="34" charset="0"/>
              <a:cs typeface="Calibri" panose="020F0502020204030204" pitchFamily="34" charset="0"/>
            </a:endParaRPr>
          </a:p>
        </p:txBody>
      </p:sp>
      <p:pic>
        <p:nvPicPr>
          <p:cNvPr id="2" name="Εικόνα 1">
            <a:extLst>
              <a:ext uri="{FF2B5EF4-FFF2-40B4-BE49-F238E27FC236}">
                <a16:creationId xmlns:a16="http://schemas.microsoft.com/office/drawing/2014/main" xmlns="" id="{3434862A-74E6-0EB7-F7B3-0166B67286BB}"/>
              </a:ext>
            </a:extLst>
          </p:cNvPr>
          <p:cNvPicPr>
            <a:picLocks noChangeAspect="1"/>
          </p:cNvPicPr>
          <p:nvPr/>
        </p:nvPicPr>
        <p:blipFill>
          <a:blip r:embed="rId5" cstate="print"/>
          <a:stretch>
            <a:fillRect/>
          </a:stretch>
        </p:blipFill>
        <p:spPr>
          <a:xfrm rot="16200000">
            <a:off x="-1779617" y="2803888"/>
            <a:ext cx="5245356" cy="1631282"/>
          </a:xfrm>
          <a:prstGeom prst="rect">
            <a:avLst/>
          </a:prstGeom>
        </p:spPr>
      </p:pic>
      <p:pic>
        <p:nvPicPr>
          <p:cNvPr id="8" name="Εικόνα 7">
            <a:extLst>
              <a:ext uri="{FF2B5EF4-FFF2-40B4-BE49-F238E27FC236}">
                <a16:creationId xmlns:a16="http://schemas.microsoft.com/office/drawing/2014/main" xmlns="" id="{FBB710A0-89D1-1343-5A19-AD9806BAD4FE}"/>
              </a:ext>
            </a:extLst>
          </p:cNvPr>
          <p:cNvPicPr>
            <a:picLocks noChangeAspect="1"/>
          </p:cNvPicPr>
          <p:nvPr/>
        </p:nvPicPr>
        <p:blipFill>
          <a:blip r:embed="rId6" cstate="print"/>
          <a:stretch>
            <a:fillRect/>
          </a:stretch>
        </p:blipFill>
        <p:spPr>
          <a:xfrm flipH="1">
            <a:off x="11448462" y="6242207"/>
            <a:ext cx="553038" cy="553036"/>
          </a:xfrm>
          <a:prstGeom prst="rect">
            <a:avLst/>
          </a:prstGeom>
        </p:spPr>
      </p:pic>
      <p:pic>
        <p:nvPicPr>
          <p:cNvPr id="16386" name="Picture 2" descr="Μπορεί να είναι εικόνα κείμενο που λέει &quot;ရာ PROUD FARM&quot;">
            <a:extLst>
              <a:ext uri="{FF2B5EF4-FFF2-40B4-BE49-F238E27FC236}">
                <a16:creationId xmlns:a16="http://schemas.microsoft.com/office/drawing/2014/main" xmlns="" id="{03A5994F-75EA-1E6C-62A3-6E7488A3898B}"/>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557739" y="1558358"/>
            <a:ext cx="1252516" cy="187064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70497E30-1F7C-7B36-4EDD-B7A250985604}"/>
              </a:ext>
            </a:extLst>
          </p:cNvPr>
          <p:cNvSpPr txBox="1"/>
          <p:nvPr/>
        </p:nvSpPr>
        <p:spPr>
          <a:xfrm>
            <a:off x="1950720" y="3154680"/>
            <a:ext cx="9879188" cy="3443722"/>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6" name="TextBox 5">
            <a:extLst>
              <a:ext uri="{FF2B5EF4-FFF2-40B4-BE49-F238E27FC236}">
                <a16:creationId xmlns:a16="http://schemas.microsoft.com/office/drawing/2014/main" xmlns="" id="{C17B6EEC-4779-8350-3481-D8E5760E8CF5}"/>
              </a:ext>
            </a:extLst>
          </p:cNvPr>
          <p:cNvSpPr txBox="1"/>
          <p:nvPr/>
        </p:nvSpPr>
        <p:spPr>
          <a:xfrm>
            <a:off x="8303626" y="2736734"/>
            <a:ext cx="3421355" cy="646331"/>
          </a:xfrm>
          <a:prstGeom prst="rect">
            <a:avLst/>
          </a:prstGeom>
          <a:noFill/>
        </p:spPr>
        <p:txBody>
          <a:bodyPr wrap="square" rtlCol="0">
            <a:spAutoFit/>
          </a:bodyPr>
          <a:lstStyle/>
          <a:p>
            <a:pPr algn="ctr"/>
            <a:r>
              <a:rPr lang="el-GR" dirty="0">
                <a:solidFill>
                  <a:schemeClr val="accent4">
                    <a:lumMod val="50000"/>
                  </a:schemeClr>
                </a:solidFill>
              </a:rPr>
              <a:t>Υπεύθυνος Εταιρείας</a:t>
            </a:r>
          </a:p>
          <a:p>
            <a:pPr algn="ctr"/>
            <a:r>
              <a:rPr lang="el-GR" dirty="0">
                <a:solidFill>
                  <a:schemeClr val="accent4">
                    <a:lumMod val="50000"/>
                  </a:schemeClr>
                </a:solidFill>
              </a:rPr>
              <a:t>ΝΙΚΟΛΑΟΣ ΚΟΛΤΣΙΔΑΣ</a:t>
            </a:r>
            <a:endParaRPr lang="en-US" dirty="0">
              <a:solidFill>
                <a:schemeClr val="accent4">
                  <a:lumMod val="50000"/>
                </a:schemeClr>
              </a:solidFill>
            </a:endParaRPr>
          </a:p>
        </p:txBody>
      </p:sp>
    </p:spTree>
    <p:extLst>
      <p:ext uri="{BB962C8B-B14F-4D97-AF65-F5344CB8AC3E}">
        <p14:creationId xmlns:p14="http://schemas.microsoft.com/office/powerpoint/2010/main" xmlns="" val="148456967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F4846D35-FFBA-3488-4D1B-EC01D9308A15}"/>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08AAE8A9-290F-1CA0-AC43-2BBD5807FB68}"/>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F8299BE9-1491-DD31-217E-CE92C7A026AF}"/>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E8E91D4C-6BC1-E9B5-2458-3A18F0E8D8D1}"/>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7A5C5D73-9FC9-0941-0B35-FB0868771653}"/>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B6A7CF83-5F18-719F-CEE2-B51A70031075}"/>
              </a:ext>
            </a:extLst>
          </p:cNvPr>
          <p:cNvSpPr txBox="1"/>
          <p:nvPr/>
        </p:nvSpPr>
        <p:spPr>
          <a:xfrm>
            <a:off x="2350315" y="4093554"/>
            <a:ext cx="8953499" cy="1938992"/>
          </a:xfrm>
          <a:prstGeom prst="rect">
            <a:avLst/>
          </a:prstGeom>
          <a:noFill/>
        </p:spPr>
        <p:txBody>
          <a:bodyPr wrap="square" rtlCol="0">
            <a:spAutoFit/>
          </a:bodyPr>
          <a:lstStyle/>
          <a:p>
            <a:pPr algn="just"/>
            <a:r>
              <a:rPr lang="en-US" sz="2000" b="1" i="1" dirty="0">
                <a:solidFill>
                  <a:schemeClr val="accent4">
                    <a:lumMod val="50000"/>
                  </a:schemeClr>
                </a:solidFill>
                <a:effectLst/>
                <a:latin typeface="Calibri" panose="020F0502020204030204" pitchFamily="34" charset="0"/>
                <a:cs typeface="Calibri" panose="020F0502020204030204" pitchFamily="34" charset="0"/>
              </a:rPr>
              <a:t>Gnosis Assessment Hellas provides solutions for training institutes to develop their educational services portfolio and establish competitive advantages in their field of action. Gnosis Assessment Hellas holds a network of training institutions in Greece and abroad and offers a wide range of educational materials, as well as educational support to schools, centers and teachers through live seminars and webinars with its team of experts.</a:t>
            </a:r>
            <a:endParaRPr lang="en-US" sz="2000" b="1" i="1" dirty="0">
              <a:solidFill>
                <a:schemeClr val="accent4">
                  <a:lumMod val="50000"/>
                </a:schemeClr>
              </a:solidFill>
              <a:latin typeface="Calibri" panose="020F0502020204030204" pitchFamily="34" charset="0"/>
              <a:cs typeface="Calibri" panose="020F0502020204030204" pitchFamily="34" charset="0"/>
            </a:endParaRPr>
          </a:p>
        </p:txBody>
      </p:sp>
      <p:pic>
        <p:nvPicPr>
          <p:cNvPr id="2" name="Εικόνα 1">
            <a:extLst>
              <a:ext uri="{FF2B5EF4-FFF2-40B4-BE49-F238E27FC236}">
                <a16:creationId xmlns:a16="http://schemas.microsoft.com/office/drawing/2014/main" xmlns="" id="{3434862A-74E6-0EB7-F7B3-0166B67286BB}"/>
              </a:ext>
            </a:extLst>
          </p:cNvPr>
          <p:cNvPicPr>
            <a:picLocks noChangeAspect="1"/>
          </p:cNvPicPr>
          <p:nvPr/>
        </p:nvPicPr>
        <p:blipFill>
          <a:blip r:embed="rId5" cstate="print"/>
          <a:stretch>
            <a:fillRect/>
          </a:stretch>
        </p:blipFill>
        <p:spPr>
          <a:xfrm rot="16200000">
            <a:off x="-1779617" y="2803888"/>
            <a:ext cx="5245356" cy="1631282"/>
          </a:xfrm>
          <a:prstGeom prst="rect">
            <a:avLst/>
          </a:prstGeom>
        </p:spPr>
      </p:pic>
      <p:pic>
        <p:nvPicPr>
          <p:cNvPr id="8" name="Εικόνα 7">
            <a:extLst>
              <a:ext uri="{FF2B5EF4-FFF2-40B4-BE49-F238E27FC236}">
                <a16:creationId xmlns:a16="http://schemas.microsoft.com/office/drawing/2014/main" xmlns="" id="{FBB710A0-89D1-1343-5A19-AD9806BAD4FE}"/>
              </a:ext>
            </a:extLst>
          </p:cNvPr>
          <p:cNvPicPr>
            <a:picLocks noChangeAspect="1"/>
          </p:cNvPicPr>
          <p:nvPr/>
        </p:nvPicPr>
        <p:blipFill>
          <a:blip r:embed="rId6" cstate="print"/>
          <a:stretch>
            <a:fillRect/>
          </a:stretch>
        </p:blipFill>
        <p:spPr>
          <a:xfrm flipH="1">
            <a:off x="11448462" y="6242207"/>
            <a:ext cx="553038" cy="553036"/>
          </a:xfrm>
          <a:prstGeom prst="rect">
            <a:avLst/>
          </a:prstGeom>
        </p:spPr>
      </p:pic>
      <p:pic>
        <p:nvPicPr>
          <p:cNvPr id="18434" name="Picture 2" descr="Μπορεί να είναι γραφικό κείμενο που λέει &quot;Gnosis Assessment&quot;">
            <a:extLst>
              <a:ext uri="{FF2B5EF4-FFF2-40B4-BE49-F238E27FC236}">
                <a16:creationId xmlns:a16="http://schemas.microsoft.com/office/drawing/2014/main" xmlns="" id="{3B52783F-5D77-56BD-4A44-8E47B87EDF7B}"/>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06863" y="1610616"/>
            <a:ext cx="2841250" cy="2112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8C716884-DCE8-2BF2-19D7-924793ED9EA9}"/>
              </a:ext>
            </a:extLst>
          </p:cNvPr>
          <p:cNvSpPr txBox="1"/>
          <p:nvPr/>
        </p:nvSpPr>
        <p:spPr>
          <a:xfrm>
            <a:off x="1868394" y="3490794"/>
            <a:ext cx="9961514" cy="3107608"/>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6" name="TextBox 5">
            <a:extLst>
              <a:ext uri="{FF2B5EF4-FFF2-40B4-BE49-F238E27FC236}">
                <a16:creationId xmlns:a16="http://schemas.microsoft.com/office/drawing/2014/main" xmlns="" id="{908CF19C-9A03-3114-F113-FA419CB5210C}"/>
              </a:ext>
            </a:extLst>
          </p:cNvPr>
          <p:cNvSpPr txBox="1"/>
          <p:nvPr/>
        </p:nvSpPr>
        <p:spPr>
          <a:xfrm>
            <a:off x="8494349" y="3072313"/>
            <a:ext cx="3421355" cy="646331"/>
          </a:xfrm>
          <a:prstGeom prst="rect">
            <a:avLst/>
          </a:prstGeom>
          <a:noFill/>
        </p:spPr>
        <p:txBody>
          <a:bodyPr wrap="square" rtlCol="0">
            <a:spAutoFit/>
          </a:bodyPr>
          <a:lstStyle/>
          <a:p>
            <a:pPr algn="ctr"/>
            <a:r>
              <a:rPr lang="el-GR" dirty="0">
                <a:solidFill>
                  <a:schemeClr val="accent4">
                    <a:lumMod val="50000"/>
                  </a:schemeClr>
                </a:solidFill>
              </a:rPr>
              <a:t>Υπεύθυνος Εταιρείας</a:t>
            </a:r>
          </a:p>
          <a:p>
            <a:pPr algn="ctr"/>
            <a:r>
              <a:rPr lang="el-GR" dirty="0">
                <a:solidFill>
                  <a:schemeClr val="accent4">
                    <a:lumMod val="50000"/>
                  </a:schemeClr>
                </a:solidFill>
              </a:rPr>
              <a:t>ΓΕΩΡΓΙΟΣ ΔΟΚΟΣ</a:t>
            </a:r>
            <a:endParaRPr lang="en-US" dirty="0">
              <a:solidFill>
                <a:schemeClr val="accent4">
                  <a:lumMod val="50000"/>
                </a:schemeClr>
              </a:solidFill>
            </a:endParaRPr>
          </a:p>
        </p:txBody>
      </p:sp>
    </p:spTree>
    <p:extLst>
      <p:ext uri="{BB962C8B-B14F-4D97-AF65-F5344CB8AC3E}">
        <p14:creationId xmlns:p14="http://schemas.microsoft.com/office/powerpoint/2010/main" xmlns="" val="338196429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F4846D35-FFBA-3488-4D1B-EC01D9308A15}"/>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08AAE8A9-290F-1CA0-AC43-2BBD5807FB68}"/>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F8299BE9-1491-DD31-217E-CE92C7A026AF}"/>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E8E91D4C-6BC1-E9B5-2458-3A18F0E8D8D1}"/>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7A5C5D73-9FC9-0941-0B35-FB0868771653}"/>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B6A7CF83-5F18-719F-CEE2-B51A70031075}"/>
              </a:ext>
            </a:extLst>
          </p:cNvPr>
          <p:cNvSpPr txBox="1"/>
          <p:nvPr/>
        </p:nvSpPr>
        <p:spPr>
          <a:xfrm>
            <a:off x="2494963" y="4368634"/>
            <a:ext cx="8953499" cy="1015663"/>
          </a:xfrm>
          <a:prstGeom prst="rect">
            <a:avLst/>
          </a:prstGeom>
          <a:noFill/>
        </p:spPr>
        <p:txBody>
          <a:bodyPr wrap="square" rtlCol="0">
            <a:spAutoFit/>
          </a:bodyPr>
          <a:lstStyle/>
          <a:p>
            <a:pPr algn="just"/>
            <a:r>
              <a:rPr lang="el-GR" sz="2000" b="1" i="1" dirty="0">
                <a:solidFill>
                  <a:schemeClr val="accent4">
                    <a:lumMod val="50000"/>
                  </a:schemeClr>
                </a:solidFill>
                <a:effectLst/>
                <a:latin typeface="Calibri" panose="020F0502020204030204" pitchFamily="34" charset="0"/>
                <a:cs typeface="Calibri" panose="020F0502020204030204" pitchFamily="34" charset="0"/>
              </a:rPr>
              <a:t>PIMENAS Είναι η διαδικτυακή πλατφόρμα που επιτρέπει σε όλους τους εμπλεκόμενους του οικοσυστήματος της κτηνοτροφίας, να συναλλάσσονται μεταξύ τους καλύτερα, γρηγορότερα και φθηνότερα.</a:t>
            </a:r>
            <a:endParaRPr lang="en-US" sz="2000" b="1" i="1" dirty="0">
              <a:solidFill>
                <a:schemeClr val="accent4">
                  <a:lumMod val="50000"/>
                </a:schemeClr>
              </a:solidFill>
              <a:latin typeface="Calibri" panose="020F0502020204030204" pitchFamily="34" charset="0"/>
              <a:cs typeface="Calibri" panose="020F0502020204030204" pitchFamily="34" charset="0"/>
            </a:endParaRPr>
          </a:p>
        </p:txBody>
      </p:sp>
      <p:pic>
        <p:nvPicPr>
          <p:cNvPr id="2" name="Εικόνα 1">
            <a:extLst>
              <a:ext uri="{FF2B5EF4-FFF2-40B4-BE49-F238E27FC236}">
                <a16:creationId xmlns:a16="http://schemas.microsoft.com/office/drawing/2014/main" xmlns="" id="{3434862A-74E6-0EB7-F7B3-0166B67286BB}"/>
              </a:ext>
            </a:extLst>
          </p:cNvPr>
          <p:cNvPicPr>
            <a:picLocks noChangeAspect="1"/>
          </p:cNvPicPr>
          <p:nvPr/>
        </p:nvPicPr>
        <p:blipFill>
          <a:blip r:embed="rId5" cstate="print"/>
          <a:stretch>
            <a:fillRect/>
          </a:stretch>
        </p:blipFill>
        <p:spPr>
          <a:xfrm rot="16200000">
            <a:off x="-1779617" y="2803888"/>
            <a:ext cx="5245356" cy="1631282"/>
          </a:xfrm>
          <a:prstGeom prst="rect">
            <a:avLst/>
          </a:prstGeom>
        </p:spPr>
      </p:pic>
      <p:pic>
        <p:nvPicPr>
          <p:cNvPr id="8" name="Εικόνα 7">
            <a:extLst>
              <a:ext uri="{FF2B5EF4-FFF2-40B4-BE49-F238E27FC236}">
                <a16:creationId xmlns:a16="http://schemas.microsoft.com/office/drawing/2014/main" xmlns="" id="{FBB710A0-89D1-1343-5A19-AD9806BAD4FE}"/>
              </a:ext>
            </a:extLst>
          </p:cNvPr>
          <p:cNvPicPr>
            <a:picLocks noChangeAspect="1"/>
          </p:cNvPicPr>
          <p:nvPr/>
        </p:nvPicPr>
        <p:blipFill>
          <a:blip r:embed="rId6" cstate="print"/>
          <a:stretch>
            <a:fillRect/>
          </a:stretch>
        </p:blipFill>
        <p:spPr>
          <a:xfrm flipH="1">
            <a:off x="11448462" y="6242207"/>
            <a:ext cx="553038" cy="553036"/>
          </a:xfrm>
          <a:prstGeom prst="rect">
            <a:avLst/>
          </a:prstGeom>
        </p:spPr>
      </p:pic>
      <p:pic>
        <p:nvPicPr>
          <p:cNvPr id="17410" name="Picture 2" descr="Δεν υπάρχει διαθέσιμη περιγραφή για τη φωτογραφία.">
            <a:extLst>
              <a:ext uri="{FF2B5EF4-FFF2-40B4-BE49-F238E27FC236}">
                <a16:creationId xmlns:a16="http://schemas.microsoft.com/office/drawing/2014/main" xmlns="" id="{43B71115-835D-ABB1-FE11-0ABD60A757CE}"/>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88062" y="1630169"/>
            <a:ext cx="1994606" cy="199460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04A44A0B-DB5A-648D-C5A6-1CC6C6B274A7}"/>
              </a:ext>
            </a:extLst>
          </p:cNvPr>
          <p:cNvSpPr txBox="1"/>
          <p:nvPr/>
        </p:nvSpPr>
        <p:spPr>
          <a:xfrm>
            <a:off x="1763467" y="3586109"/>
            <a:ext cx="9961514" cy="3107608"/>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6" name="TextBox 5">
            <a:extLst>
              <a:ext uri="{FF2B5EF4-FFF2-40B4-BE49-F238E27FC236}">
                <a16:creationId xmlns:a16="http://schemas.microsoft.com/office/drawing/2014/main" xmlns="" id="{247EE4CD-375C-108D-F44F-D247D8AB99FC}"/>
              </a:ext>
            </a:extLst>
          </p:cNvPr>
          <p:cNvSpPr txBox="1"/>
          <p:nvPr/>
        </p:nvSpPr>
        <p:spPr>
          <a:xfrm>
            <a:off x="8441885" y="3059417"/>
            <a:ext cx="3421355" cy="646331"/>
          </a:xfrm>
          <a:prstGeom prst="rect">
            <a:avLst/>
          </a:prstGeom>
          <a:noFill/>
        </p:spPr>
        <p:txBody>
          <a:bodyPr wrap="square" rtlCol="0">
            <a:spAutoFit/>
          </a:bodyPr>
          <a:lstStyle/>
          <a:p>
            <a:pPr algn="ctr"/>
            <a:r>
              <a:rPr lang="el-GR" dirty="0">
                <a:solidFill>
                  <a:schemeClr val="accent4">
                    <a:lumMod val="50000"/>
                  </a:schemeClr>
                </a:solidFill>
              </a:rPr>
              <a:t>Υπεύθυνος Εταιρείας</a:t>
            </a:r>
          </a:p>
          <a:p>
            <a:pPr algn="ctr"/>
            <a:r>
              <a:rPr lang="el-GR" dirty="0">
                <a:solidFill>
                  <a:schemeClr val="accent4">
                    <a:lumMod val="50000"/>
                  </a:schemeClr>
                </a:solidFill>
              </a:rPr>
              <a:t>ΝΙΚΟΛΑΟΣ ΚΟΛΤΣΙΔΑΣ</a:t>
            </a:r>
            <a:endParaRPr lang="en-US" dirty="0">
              <a:solidFill>
                <a:schemeClr val="accent4">
                  <a:lumMod val="50000"/>
                </a:schemeClr>
              </a:solidFill>
            </a:endParaRPr>
          </a:p>
        </p:txBody>
      </p:sp>
    </p:spTree>
    <p:extLst>
      <p:ext uri="{BB962C8B-B14F-4D97-AF65-F5344CB8AC3E}">
        <p14:creationId xmlns:p14="http://schemas.microsoft.com/office/powerpoint/2010/main" xmlns="" val="77833062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F4846D35-FFBA-3488-4D1B-EC01D9308A15}"/>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08AAE8A9-290F-1CA0-AC43-2BBD5807FB68}"/>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F8299BE9-1491-DD31-217E-CE92C7A026AF}"/>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E8E91D4C-6BC1-E9B5-2458-3A18F0E8D8D1}"/>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7A5C5D73-9FC9-0941-0B35-FB0868771653}"/>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B6A7CF83-5F18-719F-CEE2-B51A70031075}"/>
              </a:ext>
            </a:extLst>
          </p:cNvPr>
          <p:cNvSpPr txBox="1"/>
          <p:nvPr/>
        </p:nvSpPr>
        <p:spPr>
          <a:xfrm>
            <a:off x="2350315" y="4536766"/>
            <a:ext cx="8953499" cy="1015663"/>
          </a:xfrm>
          <a:prstGeom prst="rect">
            <a:avLst/>
          </a:prstGeom>
          <a:noFill/>
        </p:spPr>
        <p:txBody>
          <a:bodyPr wrap="square" rtlCol="0">
            <a:spAutoFit/>
          </a:bodyPr>
          <a:lstStyle/>
          <a:p>
            <a:pPr algn="just"/>
            <a:r>
              <a:rPr lang="el-GR" sz="2000" b="1" i="1" dirty="0" err="1">
                <a:solidFill>
                  <a:schemeClr val="accent4">
                    <a:lumMod val="50000"/>
                  </a:schemeClr>
                </a:solidFill>
                <a:effectLst/>
                <a:latin typeface="Calibri" panose="020F0502020204030204" pitchFamily="34" charset="0"/>
                <a:cs typeface="Calibri" panose="020F0502020204030204" pitchFamily="34" charset="0"/>
              </a:rPr>
              <a:t>Componous</a:t>
            </a:r>
            <a:r>
              <a:rPr lang="el-GR" sz="2000" b="1" i="1" dirty="0">
                <a:solidFill>
                  <a:schemeClr val="accent4">
                    <a:lumMod val="50000"/>
                  </a:schemeClr>
                </a:solidFill>
                <a:effectLst/>
                <a:latin typeface="Calibri" panose="020F0502020204030204" pitchFamily="34" charset="0"/>
                <a:cs typeface="Calibri" panose="020F0502020204030204" pitchFamily="34" charset="0"/>
              </a:rPr>
              <a:t>: “Από τα άψυχα υλικά στα έμψυχα: πώς μπορούμε να δώσουμε ένα νευρικό σύστημα και έναν εγκέφαλο στις κατασκευές μας, ώστε να αισθάνονται και να μας μιλάνε</a:t>
            </a:r>
            <a:r>
              <a:rPr lang="el-GR" sz="2000" b="1" i="1">
                <a:solidFill>
                  <a:schemeClr val="accent4">
                    <a:lumMod val="50000"/>
                  </a:schemeClr>
                </a:solidFill>
                <a:effectLst/>
                <a:latin typeface="Calibri" panose="020F0502020204030204" pitchFamily="34" charset="0"/>
                <a:cs typeface="Calibri" panose="020F0502020204030204" pitchFamily="34" charset="0"/>
              </a:rPr>
              <a:t>, </a:t>
            </a:r>
            <a:r>
              <a:rPr lang="el-GR" sz="2000" b="1" i="1" smtClean="0">
                <a:solidFill>
                  <a:schemeClr val="accent4">
                    <a:lumMod val="50000"/>
                  </a:schemeClr>
                </a:solidFill>
                <a:effectLst/>
                <a:latin typeface="Calibri" panose="020F0502020204030204" pitchFamily="34" charset="0"/>
                <a:cs typeface="Calibri" panose="020F0502020204030204" pitchFamily="34" charset="0"/>
              </a:rPr>
              <a:t>κάνοντας </a:t>
            </a:r>
            <a:r>
              <a:rPr lang="el-GR" sz="2000" b="1" i="1" dirty="0">
                <a:solidFill>
                  <a:schemeClr val="accent4">
                    <a:lumMod val="50000"/>
                  </a:schemeClr>
                </a:solidFill>
                <a:effectLst/>
                <a:latin typeface="Calibri" panose="020F0502020204030204" pitchFamily="34" charset="0"/>
                <a:cs typeface="Calibri" panose="020F0502020204030204" pitchFamily="34" charset="0"/>
              </a:rPr>
              <a:t>χρήση της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φωτονικής</a:t>
            </a:r>
            <a:r>
              <a:rPr lang="el-GR" sz="2000" b="1" i="1" dirty="0">
                <a:solidFill>
                  <a:schemeClr val="accent4">
                    <a:lumMod val="50000"/>
                  </a:schemeClr>
                </a:solidFill>
                <a:effectLst/>
                <a:latin typeface="Calibri" panose="020F0502020204030204" pitchFamily="34" charset="0"/>
                <a:cs typeface="Calibri" panose="020F0502020204030204" pitchFamily="34" charset="0"/>
              </a:rPr>
              <a:t>."</a:t>
            </a:r>
            <a:endParaRPr lang="en-US" sz="2000" b="1" i="1" dirty="0">
              <a:solidFill>
                <a:schemeClr val="accent4">
                  <a:lumMod val="50000"/>
                </a:schemeClr>
              </a:solidFill>
              <a:latin typeface="Calibri" panose="020F0502020204030204" pitchFamily="34" charset="0"/>
              <a:cs typeface="Calibri" panose="020F0502020204030204" pitchFamily="34" charset="0"/>
            </a:endParaRPr>
          </a:p>
        </p:txBody>
      </p:sp>
      <p:pic>
        <p:nvPicPr>
          <p:cNvPr id="2" name="Εικόνα 1">
            <a:extLst>
              <a:ext uri="{FF2B5EF4-FFF2-40B4-BE49-F238E27FC236}">
                <a16:creationId xmlns:a16="http://schemas.microsoft.com/office/drawing/2014/main" xmlns="" id="{3434862A-74E6-0EB7-F7B3-0166B67286BB}"/>
              </a:ext>
            </a:extLst>
          </p:cNvPr>
          <p:cNvPicPr>
            <a:picLocks noChangeAspect="1"/>
          </p:cNvPicPr>
          <p:nvPr/>
        </p:nvPicPr>
        <p:blipFill>
          <a:blip r:embed="rId5" cstate="print"/>
          <a:stretch>
            <a:fillRect/>
          </a:stretch>
        </p:blipFill>
        <p:spPr>
          <a:xfrm rot="16200000">
            <a:off x="-1779617" y="2803888"/>
            <a:ext cx="5245356" cy="1631282"/>
          </a:xfrm>
          <a:prstGeom prst="rect">
            <a:avLst/>
          </a:prstGeom>
        </p:spPr>
      </p:pic>
      <p:pic>
        <p:nvPicPr>
          <p:cNvPr id="8" name="Εικόνα 7">
            <a:extLst>
              <a:ext uri="{FF2B5EF4-FFF2-40B4-BE49-F238E27FC236}">
                <a16:creationId xmlns:a16="http://schemas.microsoft.com/office/drawing/2014/main" xmlns="" id="{FBB710A0-89D1-1343-5A19-AD9806BAD4FE}"/>
              </a:ext>
            </a:extLst>
          </p:cNvPr>
          <p:cNvPicPr>
            <a:picLocks noChangeAspect="1"/>
          </p:cNvPicPr>
          <p:nvPr/>
        </p:nvPicPr>
        <p:blipFill>
          <a:blip r:embed="rId6" cstate="print"/>
          <a:stretch>
            <a:fillRect/>
          </a:stretch>
        </p:blipFill>
        <p:spPr>
          <a:xfrm flipH="1">
            <a:off x="11448462" y="6242207"/>
            <a:ext cx="553038" cy="553036"/>
          </a:xfrm>
          <a:prstGeom prst="rect">
            <a:avLst/>
          </a:prstGeom>
        </p:spPr>
      </p:pic>
      <p:pic>
        <p:nvPicPr>
          <p:cNvPr id="19458" name="Picture 2" descr="Μπορεί να είναι γραφικό κείμενο">
            <a:extLst>
              <a:ext uri="{FF2B5EF4-FFF2-40B4-BE49-F238E27FC236}">
                <a16:creationId xmlns:a16="http://schemas.microsoft.com/office/drawing/2014/main" xmlns="" id="{36300DF4-70B4-667F-D180-FB1160CB337E}"/>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25850" y="1813403"/>
            <a:ext cx="2540300" cy="200343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DE3A4EDB-4F5D-A67B-1776-3690D06952AB}"/>
              </a:ext>
            </a:extLst>
          </p:cNvPr>
          <p:cNvSpPr txBox="1"/>
          <p:nvPr/>
        </p:nvSpPr>
        <p:spPr>
          <a:xfrm>
            <a:off x="1943100" y="4023360"/>
            <a:ext cx="9559148" cy="2636002"/>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6" name="TextBox 5">
            <a:extLst>
              <a:ext uri="{FF2B5EF4-FFF2-40B4-BE49-F238E27FC236}">
                <a16:creationId xmlns:a16="http://schemas.microsoft.com/office/drawing/2014/main" xmlns="" id="{60879DB9-E1B8-301D-2412-CBDBAFD63841}"/>
              </a:ext>
            </a:extLst>
          </p:cNvPr>
          <p:cNvSpPr txBox="1"/>
          <p:nvPr/>
        </p:nvSpPr>
        <p:spPr>
          <a:xfrm>
            <a:off x="7098213" y="3604879"/>
            <a:ext cx="5486944" cy="646331"/>
          </a:xfrm>
          <a:prstGeom prst="rect">
            <a:avLst/>
          </a:prstGeom>
          <a:noFill/>
        </p:spPr>
        <p:txBody>
          <a:bodyPr wrap="square" rtlCol="0">
            <a:spAutoFit/>
          </a:bodyPr>
          <a:lstStyle/>
          <a:p>
            <a:pPr algn="ctr"/>
            <a:r>
              <a:rPr lang="el-GR" dirty="0">
                <a:solidFill>
                  <a:schemeClr val="accent4">
                    <a:lumMod val="50000"/>
                  </a:schemeClr>
                </a:solidFill>
              </a:rPr>
              <a:t>Υπεύθυνοι Εταιρείας</a:t>
            </a:r>
          </a:p>
          <a:p>
            <a:pPr algn="ctr"/>
            <a:r>
              <a:rPr lang="el-GR" dirty="0">
                <a:solidFill>
                  <a:schemeClr val="accent4">
                    <a:lumMod val="50000"/>
                  </a:schemeClr>
                </a:solidFill>
              </a:rPr>
              <a:t>ΚΟΣΜΑΣ ΤΙΡΙΑΚΙΔΗΣ, ΝΙΚΟΛΑΟΣ ΤΙΡΙΑΚΙΔΗΣ</a:t>
            </a:r>
          </a:p>
        </p:txBody>
      </p:sp>
    </p:spTree>
    <p:extLst>
      <p:ext uri="{BB962C8B-B14F-4D97-AF65-F5344CB8AC3E}">
        <p14:creationId xmlns:p14="http://schemas.microsoft.com/office/powerpoint/2010/main" xmlns="" val="381961593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393C238-B518-2D8D-2CE7-2F588E70E08A}"/>
            </a:ext>
          </a:extLst>
        </p:cNvPr>
        <p:cNvGrpSpPr/>
        <p:nvPr/>
      </p:nvGrpSpPr>
      <p:grpSpPr>
        <a:xfrm>
          <a:off x="0" y="0"/>
          <a:ext cx="0" cy="0"/>
          <a:chOff x="0" y="0"/>
          <a:chExt cx="0" cy="0"/>
        </a:xfrm>
      </p:grpSpPr>
      <p:pic>
        <p:nvPicPr>
          <p:cNvPr id="12" name="Εικόνα 11">
            <a:extLst>
              <a:ext uri="{FF2B5EF4-FFF2-40B4-BE49-F238E27FC236}">
                <a16:creationId xmlns:a16="http://schemas.microsoft.com/office/drawing/2014/main" xmlns="" id="{B449574E-572D-811F-9F7F-17CD7B81CDD5}"/>
              </a:ext>
            </a:extLst>
          </p:cNvPr>
          <p:cNvPicPr>
            <a:picLocks noChangeAspect="1"/>
          </p:cNvPicPr>
          <p:nvPr/>
        </p:nvPicPr>
        <p:blipFill>
          <a:blip r:embed="rId2" cstate="print"/>
          <a:stretch>
            <a:fillRect/>
          </a:stretch>
        </p:blipFill>
        <p:spPr>
          <a:xfrm>
            <a:off x="-83890" y="0"/>
            <a:ext cx="12192000" cy="6858000"/>
          </a:xfrm>
          <a:prstGeom prst="rect">
            <a:avLst/>
          </a:prstGeom>
        </p:spPr>
      </p:pic>
    </p:spTree>
    <p:extLst>
      <p:ext uri="{BB962C8B-B14F-4D97-AF65-F5344CB8AC3E}">
        <p14:creationId xmlns:p14="http://schemas.microsoft.com/office/powerpoint/2010/main" xmlns="" val="271646544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F4846D35-FFBA-3488-4D1B-EC01D9308A15}"/>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08AAE8A9-290F-1CA0-AC43-2BBD5807FB68}"/>
              </a:ext>
            </a:extLst>
          </p:cNvPr>
          <p:cNvPicPr>
            <a:picLocks noChangeAspect="1"/>
          </p:cNvPicPr>
          <p:nvPr/>
        </p:nvPicPr>
        <p:blipFill>
          <a:blip r:embed="rId3" cstate="print"/>
          <a:stretch>
            <a:fillRect/>
          </a:stretch>
        </p:blipFill>
        <p:spPr>
          <a:xfrm>
            <a:off x="10949992" y="-164988"/>
            <a:ext cx="1334278" cy="1334278"/>
          </a:xfrm>
          <a:prstGeom prst="rect">
            <a:avLst/>
          </a:prstGeom>
        </p:spPr>
      </p:pic>
      <p:pic>
        <p:nvPicPr>
          <p:cNvPr id="8" name="Εικόνα 7">
            <a:extLst>
              <a:ext uri="{FF2B5EF4-FFF2-40B4-BE49-F238E27FC236}">
                <a16:creationId xmlns:a16="http://schemas.microsoft.com/office/drawing/2014/main" xmlns="" id="{C138B919-B1DC-9C46-852A-D465B2FC3787}"/>
              </a:ext>
            </a:extLst>
          </p:cNvPr>
          <p:cNvPicPr>
            <a:picLocks noChangeAspect="1"/>
          </p:cNvPicPr>
          <p:nvPr/>
        </p:nvPicPr>
        <p:blipFill>
          <a:blip r:embed="rId4" cstate="print"/>
          <a:stretch>
            <a:fillRect/>
          </a:stretch>
        </p:blipFill>
        <p:spPr>
          <a:xfrm>
            <a:off x="3202676" y="1848762"/>
            <a:ext cx="5649624" cy="1084618"/>
          </a:xfrm>
          <a:prstGeom prst="rect">
            <a:avLst/>
          </a:prstGeom>
        </p:spPr>
      </p:pic>
      <p:sp>
        <p:nvSpPr>
          <p:cNvPr id="10" name="TextBox 9">
            <a:extLst>
              <a:ext uri="{FF2B5EF4-FFF2-40B4-BE49-F238E27FC236}">
                <a16:creationId xmlns:a16="http://schemas.microsoft.com/office/drawing/2014/main" xmlns="" id="{F8299BE9-1491-DD31-217E-CE92C7A026AF}"/>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E8E91D4C-6BC1-E9B5-2458-3A18F0E8D8D1}"/>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7A5C5D73-9FC9-0941-0B35-FB0868771653}"/>
              </a:ext>
            </a:extLst>
          </p:cNvPr>
          <p:cNvPicPr>
            <a:picLocks noChangeAspect="1"/>
          </p:cNvPicPr>
          <p:nvPr/>
        </p:nvPicPr>
        <p:blipFill>
          <a:blip r:embed="rId5" cstate="print"/>
          <a:stretch>
            <a:fillRect/>
          </a:stretch>
        </p:blipFill>
        <p:spPr>
          <a:xfrm rot="5400000">
            <a:off x="1487394" y="571751"/>
            <a:ext cx="1241652" cy="1241652"/>
          </a:xfrm>
          <a:prstGeom prst="rect">
            <a:avLst/>
          </a:prstGeom>
        </p:spPr>
      </p:pic>
      <p:pic>
        <p:nvPicPr>
          <p:cNvPr id="14" name="Εικόνα 13">
            <a:extLst>
              <a:ext uri="{FF2B5EF4-FFF2-40B4-BE49-F238E27FC236}">
                <a16:creationId xmlns:a16="http://schemas.microsoft.com/office/drawing/2014/main" xmlns="" id="{FDD10BDF-8425-03F0-35C8-29AE3D3B200D}"/>
              </a:ext>
            </a:extLst>
          </p:cNvPr>
          <p:cNvPicPr>
            <a:picLocks noChangeAspect="1"/>
          </p:cNvPicPr>
          <p:nvPr/>
        </p:nvPicPr>
        <p:blipFill>
          <a:blip r:embed="rId6" cstate="print"/>
          <a:stretch>
            <a:fillRect/>
          </a:stretch>
        </p:blipFill>
        <p:spPr>
          <a:xfrm flipH="1">
            <a:off x="11340612" y="6242207"/>
            <a:ext cx="553038" cy="553036"/>
          </a:xfrm>
          <a:prstGeom prst="rect">
            <a:avLst/>
          </a:prstGeom>
        </p:spPr>
      </p:pic>
      <p:sp>
        <p:nvSpPr>
          <p:cNvPr id="20" name="TextBox 19">
            <a:extLst>
              <a:ext uri="{FF2B5EF4-FFF2-40B4-BE49-F238E27FC236}">
                <a16:creationId xmlns:a16="http://schemas.microsoft.com/office/drawing/2014/main" xmlns="" id="{B6A7CF83-5F18-719F-CEE2-B51A70031075}"/>
              </a:ext>
            </a:extLst>
          </p:cNvPr>
          <p:cNvSpPr txBox="1"/>
          <p:nvPr/>
        </p:nvSpPr>
        <p:spPr>
          <a:xfrm>
            <a:off x="2659463" y="3587699"/>
            <a:ext cx="6873074" cy="2523768"/>
          </a:xfrm>
          <a:prstGeom prst="rect">
            <a:avLst/>
          </a:prstGeom>
          <a:noFill/>
        </p:spPr>
        <p:txBody>
          <a:bodyPr wrap="square" rtlCol="0">
            <a:spAutoFit/>
          </a:bodyPr>
          <a:lstStyle/>
          <a:p>
            <a:pPr algn="just"/>
            <a:r>
              <a:rPr lang="el-GR" sz="2000" b="1" i="1" dirty="0">
                <a:solidFill>
                  <a:schemeClr val="accent4">
                    <a:lumMod val="50000"/>
                  </a:schemeClr>
                </a:solidFill>
                <a:effectLst/>
                <a:latin typeface="Calibri" panose="020F0502020204030204" pitchFamily="34" charset="0"/>
                <a:ea typeface="Aptos" panose="020B0004020202020204" pitchFamily="34" charset="0"/>
                <a:cs typeface="Times New Roman" panose="02020603050405020304" pitchFamily="18" charset="0"/>
              </a:rPr>
              <a:t>Η </a:t>
            </a:r>
            <a:r>
              <a:rPr lang="el-GR" sz="2000" b="1" i="1" dirty="0" err="1">
                <a:solidFill>
                  <a:schemeClr val="accent4">
                    <a:lumMod val="50000"/>
                  </a:schemeClr>
                </a:solidFill>
                <a:effectLst/>
                <a:latin typeface="Calibri" panose="020F0502020204030204" pitchFamily="34" charset="0"/>
                <a:ea typeface="Aptos" panose="020B0004020202020204" pitchFamily="34" charset="0"/>
                <a:cs typeface="Times New Roman" panose="02020603050405020304" pitchFamily="18" charset="0"/>
              </a:rPr>
              <a:t>MetaMind</a:t>
            </a:r>
            <a:r>
              <a:rPr lang="el-GR" sz="2000" b="1" i="1" dirty="0">
                <a:solidFill>
                  <a:schemeClr val="accent4">
                    <a:lumMod val="50000"/>
                  </a:schemeClr>
                </a:solidFill>
                <a:effectLst/>
                <a:latin typeface="Calibri" panose="020F0502020204030204" pitchFamily="34" charset="0"/>
                <a:ea typeface="Aptos" panose="020B0004020202020204" pitchFamily="34" charset="0"/>
                <a:cs typeface="Times New Roman" panose="02020603050405020304" pitchFamily="18" charset="0"/>
              </a:rPr>
              <a:t> </a:t>
            </a:r>
            <a:r>
              <a:rPr lang="el-GR" sz="2000" b="1" i="1" dirty="0" err="1">
                <a:solidFill>
                  <a:schemeClr val="accent4">
                    <a:lumMod val="50000"/>
                  </a:schemeClr>
                </a:solidFill>
                <a:effectLst/>
                <a:latin typeface="Calibri" panose="020F0502020204030204" pitchFamily="34" charset="0"/>
                <a:ea typeface="Aptos" panose="020B0004020202020204" pitchFamily="34" charset="0"/>
                <a:cs typeface="Times New Roman" panose="02020603050405020304" pitchFamily="18" charset="0"/>
              </a:rPr>
              <a:t>Innovations</a:t>
            </a:r>
            <a:r>
              <a:rPr lang="el-GR" sz="2000" b="1" i="1" dirty="0">
                <a:solidFill>
                  <a:schemeClr val="accent4">
                    <a:lumMod val="50000"/>
                  </a:schemeClr>
                </a:solidFill>
                <a:effectLst/>
                <a:latin typeface="Calibri" panose="020F0502020204030204" pitchFamily="34" charset="0"/>
                <a:ea typeface="Aptos" panose="020B0004020202020204" pitchFamily="34" charset="0"/>
                <a:cs typeface="Times New Roman" panose="02020603050405020304" pitchFamily="18" charset="0"/>
              </a:rPr>
              <a:t> - </a:t>
            </a:r>
            <a:r>
              <a:rPr lang="en-US" sz="2000" b="1" i="1" dirty="0">
                <a:solidFill>
                  <a:schemeClr val="accent4">
                    <a:lumMod val="50000"/>
                  </a:schemeClr>
                </a:solidFill>
                <a:effectLst/>
                <a:latin typeface="Calibri" panose="020F0502020204030204" pitchFamily="34" charset="0"/>
                <a:ea typeface="Aptos" panose="020B0004020202020204" pitchFamily="34" charset="0"/>
                <a:cs typeface="Times New Roman" panose="02020603050405020304" pitchFamily="18" charset="0"/>
              </a:rPr>
              <a:t>MINDS</a:t>
            </a:r>
            <a:r>
              <a:rPr lang="el-GR" sz="2000" b="1" i="1" dirty="0">
                <a:solidFill>
                  <a:schemeClr val="accent4">
                    <a:lumMod val="50000"/>
                  </a:schemeClr>
                </a:solidFill>
                <a:effectLst/>
                <a:latin typeface="Calibri" panose="020F0502020204030204" pitchFamily="34" charset="0"/>
                <a:ea typeface="Aptos" panose="020B0004020202020204" pitchFamily="34" charset="0"/>
                <a:cs typeface="Times New Roman" panose="02020603050405020304" pitchFamily="18" charset="0"/>
              </a:rPr>
              <a:t>, είναι η πρώτη </a:t>
            </a:r>
            <a:r>
              <a:rPr lang="el-GR" sz="2000" b="1" i="1" dirty="0" err="1">
                <a:solidFill>
                  <a:schemeClr val="accent4">
                    <a:lumMod val="50000"/>
                  </a:schemeClr>
                </a:solidFill>
                <a:effectLst/>
                <a:latin typeface="Calibri" panose="020F0502020204030204" pitchFamily="34" charset="0"/>
                <a:ea typeface="Aptos" panose="020B0004020202020204" pitchFamily="34" charset="0"/>
                <a:cs typeface="Times New Roman" panose="02020603050405020304" pitchFamily="18" charset="0"/>
              </a:rPr>
              <a:t>spin-off</a:t>
            </a:r>
            <a:r>
              <a:rPr lang="el-GR" sz="2000" b="1" i="1" dirty="0">
                <a:solidFill>
                  <a:schemeClr val="accent4">
                    <a:lumMod val="50000"/>
                  </a:schemeClr>
                </a:solidFill>
                <a:effectLst/>
                <a:latin typeface="Calibri" panose="020F0502020204030204" pitchFamily="34" charset="0"/>
                <a:ea typeface="Aptos" panose="020B0004020202020204" pitchFamily="34" charset="0"/>
                <a:cs typeface="Times New Roman" panose="02020603050405020304" pitchFamily="18" charset="0"/>
              </a:rPr>
              <a:t> του Πανεπιστημίου Δυτικής Μακεδονίας. Η εταιρεία είναι πρωτοπόρος στον τομέα της τεχνολογίας αιχμής και της καινοτομίας. Ειδικεύεται στην προώθηση του Διαδικτύου των Πραγμάτων (</a:t>
            </a:r>
            <a:r>
              <a:rPr lang="el-GR" sz="2000" b="1" i="1" dirty="0" err="1">
                <a:solidFill>
                  <a:schemeClr val="accent4">
                    <a:lumMod val="50000"/>
                  </a:schemeClr>
                </a:solidFill>
                <a:effectLst/>
                <a:latin typeface="Calibri" panose="020F0502020204030204" pitchFamily="34" charset="0"/>
                <a:ea typeface="Aptos" panose="020B0004020202020204" pitchFamily="34" charset="0"/>
                <a:cs typeface="Times New Roman" panose="02020603050405020304" pitchFamily="18" charset="0"/>
              </a:rPr>
              <a:t>IoT</a:t>
            </a:r>
            <a:r>
              <a:rPr lang="el-GR" sz="2000" b="1" i="1" dirty="0">
                <a:solidFill>
                  <a:schemeClr val="accent4">
                    <a:lumMod val="50000"/>
                  </a:schemeClr>
                </a:solidFill>
                <a:effectLst/>
                <a:latin typeface="Calibri" panose="020F0502020204030204" pitchFamily="34" charset="0"/>
                <a:ea typeface="Aptos" panose="020B0004020202020204" pitchFamily="34" charset="0"/>
                <a:cs typeface="Times New Roman" panose="02020603050405020304" pitchFamily="18" charset="0"/>
              </a:rPr>
              <a:t>) με την τεχνολογία της Τεχνητής Νοημοσύνης (ΑΙ) και της Εικονικής Πραγματικότητας (</a:t>
            </a:r>
            <a:r>
              <a:rPr lang="en-US" sz="2000" b="1" i="1" dirty="0">
                <a:solidFill>
                  <a:schemeClr val="accent4">
                    <a:lumMod val="50000"/>
                  </a:schemeClr>
                </a:solidFill>
                <a:effectLst/>
                <a:latin typeface="Calibri" panose="020F0502020204030204" pitchFamily="34" charset="0"/>
                <a:ea typeface="Aptos" panose="020B0004020202020204" pitchFamily="34" charset="0"/>
                <a:cs typeface="Times New Roman" panose="02020603050405020304" pitchFamily="18" charset="0"/>
              </a:rPr>
              <a:t>VR</a:t>
            </a:r>
            <a:r>
              <a:rPr lang="el-GR" sz="2000" b="1" i="1" dirty="0">
                <a:solidFill>
                  <a:schemeClr val="accent4">
                    <a:lumMod val="50000"/>
                  </a:schemeClr>
                </a:solidFill>
                <a:effectLst/>
                <a:latin typeface="Calibri" panose="020F0502020204030204" pitchFamily="34" charset="0"/>
                <a:ea typeface="Aptos" panose="020B0004020202020204" pitchFamily="34" charset="0"/>
                <a:cs typeface="Times New Roman" panose="02020603050405020304" pitchFamily="18" charset="0"/>
              </a:rPr>
              <a:t>), προσφέροντας καινοτόμες λύσεις για κρίσιμες υποδομές. </a:t>
            </a:r>
            <a:endParaRPr lang="en-US" sz="2000" b="1" dirty="0">
              <a:solidFill>
                <a:schemeClr val="accent4">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2" name="Εικόνα 1">
            <a:extLst>
              <a:ext uri="{FF2B5EF4-FFF2-40B4-BE49-F238E27FC236}">
                <a16:creationId xmlns:a16="http://schemas.microsoft.com/office/drawing/2014/main" xmlns="" id="{3434862A-74E6-0EB7-F7B3-0166B67286BB}"/>
              </a:ext>
            </a:extLst>
          </p:cNvPr>
          <p:cNvPicPr>
            <a:picLocks noChangeAspect="1"/>
          </p:cNvPicPr>
          <p:nvPr/>
        </p:nvPicPr>
        <p:blipFill>
          <a:blip r:embed="rId7" cstate="print"/>
          <a:stretch>
            <a:fillRect/>
          </a:stretch>
        </p:blipFill>
        <p:spPr>
          <a:xfrm rot="16200000">
            <a:off x="-1779617" y="2803888"/>
            <a:ext cx="5245356" cy="1631282"/>
          </a:xfrm>
          <a:prstGeom prst="rect">
            <a:avLst/>
          </a:prstGeom>
        </p:spPr>
      </p:pic>
      <p:sp>
        <p:nvSpPr>
          <p:cNvPr id="21" name="TextBox 20">
            <a:extLst>
              <a:ext uri="{FF2B5EF4-FFF2-40B4-BE49-F238E27FC236}">
                <a16:creationId xmlns:a16="http://schemas.microsoft.com/office/drawing/2014/main" xmlns="" id="{3B3E7830-2E24-BD08-5E44-23925D0775CD}"/>
              </a:ext>
            </a:extLst>
          </p:cNvPr>
          <p:cNvSpPr txBox="1"/>
          <p:nvPr/>
        </p:nvSpPr>
        <p:spPr>
          <a:xfrm>
            <a:off x="2217421" y="3148153"/>
            <a:ext cx="7966252" cy="2963314"/>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6" name="TextBox 5">
            <a:extLst>
              <a:ext uri="{FF2B5EF4-FFF2-40B4-BE49-F238E27FC236}">
                <a16:creationId xmlns:a16="http://schemas.microsoft.com/office/drawing/2014/main" xmlns="" id="{58204F37-7BD7-025E-4711-C45659AB37DC}"/>
              </a:ext>
            </a:extLst>
          </p:cNvPr>
          <p:cNvSpPr txBox="1"/>
          <p:nvPr/>
        </p:nvSpPr>
        <p:spPr>
          <a:xfrm>
            <a:off x="8852300" y="2782669"/>
            <a:ext cx="3421355" cy="646331"/>
          </a:xfrm>
          <a:prstGeom prst="rect">
            <a:avLst/>
          </a:prstGeom>
          <a:noFill/>
        </p:spPr>
        <p:txBody>
          <a:bodyPr wrap="square" rtlCol="0">
            <a:spAutoFit/>
          </a:bodyPr>
          <a:lstStyle/>
          <a:p>
            <a:pPr algn="ctr"/>
            <a:r>
              <a:rPr lang="el-GR" dirty="0">
                <a:solidFill>
                  <a:schemeClr val="accent4">
                    <a:lumMod val="50000"/>
                  </a:schemeClr>
                </a:solidFill>
              </a:rPr>
              <a:t>Υπεύθυνος Εταιρείας</a:t>
            </a:r>
          </a:p>
          <a:p>
            <a:pPr algn="ctr"/>
            <a:r>
              <a:rPr lang="el-GR" dirty="0">
                <a:solidFill>
                  <a:schemeClr val="accent4">
                    <a:lumMod val="50000"/>
                  </a:schemeClr>
                </a:solidFill>
              </a:rPr>
              <a:t>ΠΑΝΑΓΙΩΤΗΣ ΣΑΡΗΓΙΑΝΝΙΔΗΣ</a:t>
            </a:r>
            <a:endParaRPr lang="en-US" dirty="0">
              <a:solidFill>
                <a:schemeClr val="accent4">
                  <a:lumMod val="50000"/>
                </a:schemeClr>
              </a:solidFill>
            </a:endParaRPr>
          </a:p>
        </p:txBody>
      </p:sp>
    </p:spTree>
    <p:extLst>
      <p:ext uri="{BB962C8B-B14F-4D97-AF65-F5344CB8AC3E}">
        <p14:creationId xmlns:p14="http://schemas.microsoft.com/office/powerpoint/2010/main" xmlns="" val="153764966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4C474B-C5F8-09C3-0CAE-0CD7CEC0F192}"/>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38F509A3-329C-9356-5CDE-52A5CFFB1364}"/>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D6C47053-2AC2-62B3-F423-94F28EFA0D26}"/>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A539175D-D070-BE67-899C-509B02E20B14}"/>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524918A9-6F18-DE4E-15FA-A5F37DE33F30}"/>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03F3B25C-0945-329C-0078-649A516A95E5}"/>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C07E0B0E-F333-2CD0-5A6D-8568429BA7F6}"/>
              </a:ext>
            </a:extLst>
          </p:cNvPr>
          <p:cNvSpPr txBox="1"/>
          <p:nvPr/>
        </p:nvSpPr>
        <p:spPr>
          <a:xfrm>
            <a:off x="2666999" y="3909060"/>
            <a:ext cx="8299239" cy="2554545"/>
          </a:xfrm>
          <a:prstGeom prst="rect">
            <a:avLst/>
          </a:prstGeom>
          <a:noFill/>
        </p:spPr>
        <p:txBody>
          <a:bodyPr wrap="square" rtlCol="0">
            <a:spAutoFit/>
          </a:bodyPr>
          <a:lstStyle/>
          <a:p>
            <a:pPr algn="just"/>
            <a:r>
              <a:rPr lang="el-GR" sz="2000" b="1" i="1" dirty="0">
                <a:solidFill>
                  <a:schemeClr val="accent4">
                    <a:lumMod val="50000"/>
                  </a:schemeClr>
                </a:solidFill>
                <a:effectLst/>
                <a:latin typeface="Calibri" panose="020F0502020204030204" pitchFamily="34" charset="0"/>
                <a:cs typeface="Calibri" panose="020F0502020204030204" pitchFamily="34" charset="0"/>
              </a:rPr>
              <a:t>Η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Omega</a:t>
            </a:r>
            <a:r>
              <a:rPr lang="el-GR" sz="2000" b="1" i="1" dirty="0">
                <a:solidFill>
                  <a:schemeClr val="accent4">
                    <a:lumMod val="50000"/>
                  </a:schemeClr>
                </a:solidFill>
                <a:effectLst/>
                <a:latin typeface="Calibri" panose="020F0502020204030204" pitchFamily="34" charset="0"/>
                <a:cs typeface="Calibri" panose="020F0502020204030204" pitchFamily="34" charset="0"/>
              </a:rPr>
              <a:t>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Innovations</a:t>
            </a:r>
            <a:r>
              <a:rPr lang="el-GR" sz="2000" b="1" i="1" dirty="0">
                <a:solidFill>
                  <a:schemeClr val="accent4">
                    <a:lumMod val="50000"/>
                  </a:schemeClr>
                </a:solidFill>
                <a:effectLst/>
                <a:latin typeface="Calibri" panose="020F0502020204030204" pitchFamily="34" charset="0"/>
                <a:cs typeface="Calibri" panose="020F0502020204030204" pitchFamily="34" charset="0"/>
              </a:rPr>
              <a:t> σχεδιάζει, αναπτύσσει και εφαρμόζει ευφυείς λύσεις για την αποδοτική αντιμετώπιση σύνθετων προβλημάτων.  Αξιοποιεί και επεκτείνει ερευνητικά αποτελέσματα και τεχνογνωσία για τη σχεδίαση, ανάπτυξη και εφαρμογή νέων καινοτόμων συστημάτων / προϊόντων / υπηρεσιών / εφαρμογών με ενσωμάτωση νέων, προηγμένων τεχνολογιών πληροφορικής και επικοινωνιών, υποστηρίζοντας την εξαγωγή γνώσης και τη δημιουργία εξατομικευμένης πληροφορίας για την αποδοτική υποστήριξη λήψης αποφάσεων.</a:t>
            </a:r>
            <a:endParaRPr lang="en-US" sz="2000" b="1" i="1" dirty="0">
              <a:solidFill>
                <a:schemeClr val="accent4">
                  <a:lumMod val="50000"/>
                </a:schemeClr>
              </a:solidFill>
              <a:latin typeface="Calibri" panose="020F0502020204030204" pitchFamily="34" charset="0"/>
              <a:cs typeface="Calibri" panose="020F0502020204030204" pitchFamily="34" charset="0"/>
            </a:endParaRPr>
          </a:p>
        </p:txBody>
      </p:sp>
      <p:pic>
        <p:nvPicPr>
          <p:cNvPr id="2" name="Εικόνα 1">
            <a:extLst>
              <a:ext uri="{FF2B5EF4-FFF2-40B4-BE49-F238E27FC236}">
                <a16:creationId xmlns:a16="http://schemas.microsoft.com/office/drawing/2014/main" xmlns="" id="{14B09D9D-5AEB-4EDD-87C5-4CBCD51D796B}"/>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brightnessContrast bright="20000" contrast="-40000"/>
                    </a14:imgEffect>
                  </a14:imgLayer>
                </a14:imgProps>
              </a:ext>
            </a:extLst>
          </a:blip>
          <a:stretch>
            <a:fillRect/>
          </a:stretch>
        </p:blipFill>
        <p:spPr>
          <a:xfrm>
            <a:off x="4189021" y="1599556"/>
            <a:ext cx="4300778" cy="2134720"/>
          </a:xfrm>
          <a:prstGeom prst="rect">
            <a:avLst/>
          </a:prstGeom>
        </p:spPr>
      </p:pic>
      <p:pic>
        <p:nvPicPr>
          <p:cNvPr id="3" name="Εικόνα 2">
            <a:extLst>
              <a:ext uri="{FF2B5EF4-FFF2-40B4-BE49-F238E27FC236}">
                <a16:creationId xmlns:a16="http://schemas.microsoft.com/office/drawing/2014/main" xmlns="" id="{08B130EB-BDA5-74F8-097F-9F6C81CF4B04}"/>
              </a:ext>
            </a:extLst>
          </p:cNvPr>
          <p:cNvPicPr>
            <a:picLocks noChangeAspect="1"/>
          </p:cNvPicPr>
          <p:nvPr/>
        </p:nvPicPr>
        <p:blipFill>
          <a:blip r:embed="rId7" cstate="print"/>
          <a:stretch>
            <a:fillRect/>
          </a:stretch>
        </p:blipFill>
        <p:spPr>
          <a:xfrm rot="16200000">
            <a:off x="-1779617" y="2803888"/>
            <a:ext cx="5245356" cy="1631282"/>
          </a:xfrm>
          <a:prstGeom prst="rect">
            <a:avLst/>
          </a:prstGeom>
        </p:spPr>
      </p:pic>
      <p:pic>
        <p:nvPicPr>
          <p:cNvPr id="18" name="Εικόνα 17">
            <a:extLst>
              <a:ext uri="{FF2B5EF4-FFF2-40B4-BE49-F238E27FC236}">
                <a16:creationId xmlns:a16="http://schemas.microsoft.com/office/drawing/2014/main" xmlns="" id="{3D6A2DDF-9A25-E6A1-7B43-7CDB4DDB2978}"/>
              </a:ext>
            </a:extLst>
          </p:cNvPr>
          <p:cNvPicPr>
            <a:picLocks noChangeAspect="1"/>
          </p:cNvPicPr>
          <p:nvPr/>
        </p:nvPicPr>
        <p:blipFill>
          <a:blip r:embed="rId8" cstate="print"/>
          <a:stretch>
            <a:fillRect/>
          </a:stretch>
        </p:blipFill>
        <p:spPr>
          <a:xfrm flipH="1">
            <a:off x="11448462" y="6242207"/>
            <a:ext cx="553038" cy="553036"/>
          </a:xfrm>
          <a:prstGeom prst="rect">
            <a:avLst/>
          </a:prstGeom>
        </p:spPr>
      </p:pic>
      <p:sp>
        <p:nvSpPr>
          <p:cNvPr id="21" name="TextBox 20">
            <a:extLst>
              <a:ext uri="{FF2B5EF4-FFF2-40B4-BE49-F238E27FC236}">
                <a16:creationId xmlns:a16="http://schemas.microsoft.com/office/drawing/2014/main" xmlns="" id="{44C70717-5045-36BE-5D1E-701814E53A04}"/>
              </a:ext>
            </a:extLst>
          </p:cNvPr>
          <p:cNvSpPr txBox="1"/>
          <p:nvPr/>
        </p:nvSpPr>
        <p:spPr>
          <a:xfrm>
            <a:off x="1868394" y="3490794"/>
            <a:ext cx="9961514" cy="3107608"/>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7" name="TextBox 6">
            <a:extLst>
              <a:ext uri="{FF2B5EF4-FFF2-40B4-BE49-F238E27FC236}">
                <a16:creationId xmlns:a16="http://schemas.microsoft.com/office/drawing/2014/main" xmlns="" id="{A87696A0-C4B8-0EAF-1E18-A7BD2DF2720D}"/>
              </a:ext>
            </a:extLst>
          </p:cNvPr>
          <p:cNvSpPr txBox="1"/>
          <p:nvPr/>
        </p:nvSpPr>
        <p:spPr>
          <a:xfrm>
            <a:off x="8618245" y="2941996"/>
            <a:ext cx="3421355" cy="646331"/>
          </a:xfrm>
          <a:prstGeom prst="rect">
            <a:avLst/>
          </a:prstGeom>
          <a:noFill/>
        </p:spPr>
        <p:txBody>
          <a:bodyPr wrap="square" rtlCol="0">
            <a:spAutoFit/>
          </a:bodyPr>
          <a:lstStyle/>
          <a:p>
            <a:pPr algn="ctr"/>
            <a:r>
              <a:rPr lang="el-GR" dirty="0">
                <a:solidFill>
                  <a:schemeClr val="accent4">
                    <a:lumMod val="50000"/>
                  </a:schemeClr>
                </a:solidFill>
              </a:rPr>
              <a:t>Υπεύθυνη Εταιρείας</a:t>
            </a:r>
          </a:p>
          <a:p>
            <a:pPr algn="ctr"/>
            <a:r>
              <a:rPr lang="el-GR" dirty="0" smtClean="0">
                <a:solidFill>
                  <a:schemeClr val="accent4">
                    <a:lumMod val="50000"/>
                  </a:schemeClr>
                </a:solidFill>
              </a:rPr>
              <a:t>ΣΤΕΛΙΟΣ ΚΡΑΟΥΝΑΚΗΣ</a:t>
            </a:r>
            <a:endParaRPr lang="en-US" dirty="0">
              <a:solidFill>
                <a:schemeClr val="accent4">
                  <a:lumMod val="50000"/>
                </a:schemeClr>
              </a:solidFill>
            </a:endParaRPr>
          </a:p>
        </p:txBody>
      </p:sp>
    </p:spTree>
    <p:extLst>
      <p:ext uri="{BB962C8B-B14F-4D97-AF65-F5344CB8AC3E}">
        <p14:creationId xmlns:p14="http://schemas.microsoft.com/office/powerpoint/2010/main" xmlns="" val="296285755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F4846D35-FFBA-3488-4D1B-EC01D9308A15}"/>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08AAE8A9-290F-1CA0-AC43-2BBD5807FB68}"/>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F8299BE9-1491-DD31-217E-CE92C7A026AF}"/>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E8E91D4C-6BC1-E9B5-2458-3A18F0E8D8D1}"/>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7A5C5D73-9FC9-0941-0B35-FB0868771653}"/>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B6A7CF83-5F18-719F-CEE2-B51A70031075}"/>
              </a:ext>
            </a:extLst>
          </p:cNvPr>
          <p:cNvSpPr txBox="1"/>
          <p:nvPr/>
        </p:nvSpPr>
        <p:spPr>
          <a:xfrm>
            <a:off x="2663632" y="4755842"/>
            <a:ext cx="8953499" cy="1323439"/>
          </a:xfrm>
          <a:prstGeom prst="rect">
            <a:avLst/>
          </a:prstGeom>
          <a:noFill/>
        </p:spPr>
        <p:txBody>
          <a:bodyPr wrap="square" rtlCol="0">
            <a:spAutoFit/>
          </a:bodyPr>
          <a:lstStyle/>
          <a:p>
            <a:pPr algn="just"/>
            <a:r>
              <a:rPr lang="el-GR" sz="2000" b="1" i="1" dirty="0">
                <a:solidFill>
                  <a:schemeClr val="accent4">
                    <a:lumMod val="50000"/>
                  </a:schemeClr>
                </a:solidFill>
                <a:effectLst/>
                <a:latin typeface="Calibri" panose="020F0502020204030204" pitchFamily="34" charset="0"/>
                <a:cs typeface="Calibri" panose="020F0502020204030204" pitchFamily="34" charset="0"/>
              </a:rPr>
              <a:t>Είναι μια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spin-off</a:t>
            </a:r>
            <a:r>
              <a:rPr lang="el-GR" sz="2000" b="1" i="1" dirty="0">
                <a:solidFill>
                  <a:schemeClr val="accent4">
                    <a:lumMod val="50000"/>
                  </a:schemeClr>
                </a:solidFill>
                <a:effectLst/>
                <a:latin typeface="Calibri" panose="020F0502020204030204" pitchFamily="34" charset="0"/>
                <a:cs typeface="Calibri" panose="020F0502020204030204" pitchFamily="34" charset="0"/>
              </a:rPr>
              <a:t> εταιρία του Πανεπιστημίου Δυτικής Μακεδονίας. Η SURE αποτελεί ένα Κέντρο Ικανοτήτων με επίκεντρο των δράσεων της την ανάπτυξη και προώθηση της χρήσης έξυπνων τεχνολογιών για την αναβάθμιση της ανθεκτικότητας και βιωσιμότητας πόλεων και υποδομών.</a:t>
            </a:r>
            <a:endParaRPr lang="en-US" sz="2000" b="1" i="1" dirty="0">
              <a:solidFill>
                <a:schemeClr val="accent4">
                  <a:lumMod val="50000"/>
                </a:schemeClr>
              </a:solidFill>
              <a:latin typeface="Calibri" panose="020F0502020204030204" pitchFamily="34" charset="0"/>
              <a:cs typeface="Calibri" panose="020F0502020204030204" pitchFamily="34" charset="0"/>
            </a:endParaRPr>
          </a:p>
        </p:txBody>
      </p:sp>
      <p:pic>
        <p:nvPicPr>
          <p:cNvPr id="2" name="Εικόνα 1">
            <a:extLst>
              <a:ext uri="{FF2B5EF4-FFF2-40B4-BE49-F238E27FC236}">
                <a16:creationId xmlns:a16="http://schemas.microsoft.com/office/drawing/2014/main" xmlns="" id="{3434862A-74E6-0EB7-F7B3-0166B67286BB}"/>
              </a:ext>
            </a:extLst>
          </p:cNvPr>
          <p:cNvPicPr>
            <a:picLocks noChangeAspect="1"/>
          </p:cNvPicPr>
          <p:nvPr/>
        </p:nvPicPr>
        <p:blipFill>
          <a:blip r:embed="rId5" cstate="print"/>
          <a:stretch>
            <a:fillRect/>
          </a:stretch>
        </p:blipFill>
        <p:spPr>
          <a:xfrm rot="16200000">
            <a:off x="-1779617" y="2803888"/>
            <a:ext cx="5245356" cy="1631282"/>
          </a:xfrm>
          <a:prstGeom prst="rect">
            <a:avLst/>
          </a:prstGeom>
        </p:spPr>
      </p:pic>
      <p:pic>
        <p:nvPicPr>
          <p:cNvPr id="13314" name="Picture 2" descr="Μπορεί να είναι γραφικό κείμενο που λέει &quot;SURE&quot;">
            <a:extLst>
              <a:ext uri="{FF2B5EF4-FFF2-40B4-BE49-F238E27FC236}">
                <a16:creationId xmlns:a16="http://schemas.microsoft.com/office/drawing/2014/main" xmlns="" id="{5EBED741-89C1-5FD0-DBFB-68F4D8F613C2}"/>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16816" y="1596892"/>
            <a:ext cx="2758368" cy="288387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Εικόνα 7">
            <a:extLst>
              <a:ext uri="{FF2B5EF4-FFF2-40B4-BE49-F238E27FC236}">
                <a16:creationId xmlns:a16="http://schemas.microsoft.com/office/drawing/2014/main" xmlns="" id="{FBB710A0-89D1-1343-5A19-AD9806BAD4FE}"/>
              </a:ext>
            </a:extLst>
          </p:cNvPr>
          <p:cNvPicPr>
            <a:picLocks noChangeAspect="1"/>
          </p:cNvPicPr>
          <p:nvPr/>
        </p:nvPicPr>
        <p:blipFill>
          <a:blip r:embed="rId7" cstate="print"/>
          <a:stretch>
            <a:fillRect/>
          </a:stretch>
        </p:blipFill>
        <p:spPr>
          <a:xfrm flipH="1">
            <a:off x="11448462" y="6242207"/>
            <a:ext cx="553038" cy="553036"/>
          </a:xfrm>
          <a:prstGeom prst="rect">
            <a:avLst/>
          </a:prstGeom>
        </p:spPr>
      </p:pic>
      <p:sp>
        <p:nvSpPr>
          <p:cNvPr id="18" name="TextBox 17">
            <a:extLst>
              <a:ext uri="{FF2B5EF4-FFF2-40B4-BE49-F238E27FC236}">
                <a16:creationId xmlns:a16="http://schemas.microsoft.com/office/drawing/2014/main" xmlns="" id="{DA2E8CE2-FB13-5262-842E-F23CAE7BB81D}"/>
              </a:ext>
            </a:extLst>
          </p:cNvPr>
          <p:cNvSpPr txBox="1"/>
          <p:nvPr/>
        </p:nvSpPr>
        <p:spPr>
          <a:xfrm>
            <a:off x="2039986" y="4088746"/>
            <a:ext cx="9740534" cy="2887064"/>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3" name="TextBox 2">
            <a:extLst>
              <a:ext uri="{FF2B5EF4-FFF2-40B4-BE49-F238E27FC236}">
                <a16:creationId xmlns:a16="http://schemas.microsoft.com/office/drawing/2014/main" xmlns="" id="{7E09D901-A069-3C75-BDAF-39B0D18675F3}"/>
              </a:ext>
            </a:extLst>
          </p:cNvPr>
          <p:cNvSpPr txBox="1"/>
          <p:nvPr/>
        </p:nvSpPr>
        <p:spPr>
          <a:xfrm>
            <a:off x="8195776" y="3632915"/>
            <a:ext cx="3421355" cy="646331"/>
          </a:xfrm>
          <a:prstGeom prst="rect">
            <a:avLst/>
          </a:prstGeom>
          <a:noFill/>
        </p:spPr>
        <p:txBody>
          <a:bodyPr wrap="square" rtlCol="0">
            <a:spAutoFit/>
          </a:bodyPr>
          <a:lstStyle/>
          <a:p>
            <a:pPr algn="ctr"/>
            <a:r>
              <a:rPr lang="el-GR" dirty="0">
                <a:solidFill>
                  <a:schemeClr val="accent4">
                    <a:lumMod val="50000"/>
                  </a:schemeClr>
                </a:solidFill>
              </a:rPr>
              <a:t>Υπεύθυνη Εταιρείας</a:t>
            </a:r>
          </a:p>
          <a:p>
            <a:pPr algn="ctr"/>
            <a:r>
              <a:rPr lang="el-GR" dirty="0">
                <a:solidFill>
                  <a:schemeClr val="accent4">
                    <a:lumMod val="50000"/>
                  </a:schemeClr>
                </a:solidFill>
              </a:rPr>
              <a:t>ΟΛΓΑ ΜΑΡΚΟΓΙΑΝΝΑΚΗ</a:t>
            </a:r>
            <a:endParaRPr lang="en-US" dirty="0">
              <a:solidFill>
                <a:schemeClr val="accent4">
                  <a:lumMod val="50000"/>
                </a:schemeClr>
              </a:solidFill>
            </a:endParaRPr>
          </a:p>
        </p:txBody>
      </p:sp>
    </p:spTree>
    <p:extLst>
      <p:ext uri="{BB962C8B-B14F-4D97-AF65-F5344CB8AC3E}">
        <p14:creationId xmlns:p14="http://schemas.microsoft.com/office/powerpoint/2010/main" xmlns="" val="210512014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7B6E05B-6E43-146F-194B-BBF8499C05E2}"/>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F752784E-6825-79F5-D4AC-753E3F866A00}"/>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A7DCBFFB-F78B-FE54-E008-1AB4B0AE160F}"/>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2E5654B2-F0F1-41F6-CEE4-1D12131BF672}"/>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FCFDF841-4376-775E-53DE-02029D1A7025}"/>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0286812A-E46B-02E9-B8A4-702C5741E85B}"/>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FBA451A6-6BC6-4F04-DCB8-2D5DE5FF7D90}"/>
              </a:ext>
            </a:extLst>
          </p:cNvPr>
          <p:cNvSpPr txBox="1"/>
          <p:nvPr/>
        </p:nvSpPr>
        <p:spPr>
          <a:xfrm>
            <a:off x="2696082" y="4039480"/>
            <a:ext cx="7924693" cy="2246769"/>
          </a:xfrm>
          <a:prstGeom prst="rect">
            <a:avLst/>
          </a:prstGeom>
          <a:noFill/>
        </p:spPr>
        <p:txBody>
          <a:bodyPr wrap="square" rtlCol="0">
            <a:spAutoFit/>
          </a:bodyPr>
          <a:lstStyle/>
          <a:p>
            <a:pPr algn="just"/>
            <a:r>
              <a:rPr lang="el-GR" sz="2000" b="1" i="1" dirty="0">
                <a:solidFill>
                  <a:schemeClr val="accent4">
                    <a:lumMod val="50000"/>
                  </a:schemeClr>
                </a:solidFill>
                <a:effectLst/>
                <a:latin typeface="Calibri" panose="020F0502020204030204" pitchFamily="34" charset="0"/>
                <a:cs typeface="Calibri" panose="020F0502020204030204" pitchFamily="34" charset="0"/>
              </a:rPr>
              <a:t>Η ACTIVECODE είναι μία εταιρεία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τεχνοβλαστός</a:t>
            </a:r>
            <a:r>
              <a:rPr lang="el-GR" sz="2000" b="1" i="1" dirty="0">
                <a:solidFill>
                  <a:schemeClr val="accent4">
                    <a:lumMod val="50000"/>
                  </a:schemeClr>
                </a:solidFill>
                <a:effectLst/>
                <a:latin typeface="Calibri" panose="020F0502020204030204" pitchFamily="34" charset="0"/>
                <a:cs typeface="Calibri" panose="020F0502020204030204" pitchFamily="34" charset="0"/>
              </a:rPr>
              <a:t>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spinoff</a:t>
            </a:r>
            <a:r>
              <a:rPr lang="el-GR" sz="2000" b="1" i="1" dirty="0">
                <a:solidFill>
                  <a:schemeClr val="accent4">
                    <a:lumMod val="50000"/>
                  </a:schemeClr>
                </a:solidFill>
                <a:effectLst/>
                <a:latin typeface="Calibri" panose="020F0502020204030204" pitchFamily="34" charset="0"/>
                <a:cs typeface="Calibri" panose="020F0502020204030204" pitchFamily="34" charset="0"/>
              </a:rPr>
              <a:t>) του Πανεπιστημίου Δυτικής Μακεδονίας που ιδρύθηκε το 2022 και εδρεύει στα Γρεβενά. Δραστηριοποιείται στον τομέα της Πληροφορικής, με έμφαση στην ανάπτυξη εφαρμογών εικονικής και επαυξημένης πραγματικότητας για την προώθηση της πολιτιστικής κληρονομιάς και του πολιτισμού  καθώς και ανάπτυξη συστημάτων τεχνητής νοημοσύνης (ΑΙ) με έμφαση στο διαδίκτυο των πραγμάτων (ΙΟΤ).</a:t>
            </a:r>
            <a:endParaRPr lang="en-US" sz="2000" b="1" i="1" dirty="0">
              <a:solidFill>
                <a:schemeClr val="accent4">
                  <a:lumMod val="50000"/>
                </a:schemeClr>
              </a:solidFill>
              <a:latin typeface="Calibri" panose="020F0502020204030204" pitchFamily="34" charset="0"/>
              <a:cs typeface="Calibri" panose="020F0502020204030204" pitchFamily="34" charset="0"/>
            </a:endParaRPr>
          </a:p>
        </p:txBody>
      </p:sp>
      <p:pic>
        <p:nvPicPr>
          <p:cNvPr id="3" name="Εικόνα 2">
            <a:extLst>
              <a:ext uri="{FF2B5EF4-FFF2-40B4-BE49-F238E27FC236}">
                <a16:creationId xmlns:a16="http://schemas.microsoft.com/office/drawing/2014/main" xmlns="" id="{18101CC2-3A06-E4DC-1268-0A8978FD0183}"/>
              </a:ext>
            </a:extLst>
          </p:cNvPr>
          <p:cNvPicPr>
            <a:picLocks noChangeAspect="1"/>
          </p:cNvPicPr>
          <p:nvPr/>
        </p:nvPicPr>
        <p:blipFill>
          <a:blip r:embed="rId5" cstate="print"/>
          <a:stretch>
            <a:fillRect/>
          </a:stretch>
        </p:blipFill>
        <p:spPr>
          <a:xfrm>
            <a:off x="4503950" y="1651178"/>
            <a:ext cx="2823046" cy="2140738"/>
          </a:xfrm>
          <a:prstGeom prst="rect">
            <a:avLst/>
          </a:prstGeom>
        </p:spPr>
      </p:pic>
      <p:pic>
        <p:nvPicPr>
          <p:cNvPr id="2" name="Εικόνα 1">
            <a:extLst>
              <a:ext uri="{FF2B5EF4-FFF2-40B4-BE49-F238E27FC236}">
                <a16:creationId xmlns:a16="http://schemas.microsoft.com/office/drawing/2014/main" xmlns="" id="{4217E4D0-17CE-DF95-1F04-0181A52F4C76}"/>
              </a:ext>
            </a:extLst>
          </p:cNvPr>
          <p:cNvPicPr>
            <a:picLocks noChangeAspect="1"/>
          </p:cNvPicPr>
          <p:nvPr/>
        </p:nvPicPr>
        <p:blipFill>
          <a:blip r:embed="rId6" cstate="print"/>
          <a:stretch>
            <a:fillRect/>
          </a:stretch>
        </p:blipFill>
        <p:spPr>
          <a:xfrm rot="16200000">
            <a:off x="-1779617" y="2803888"/>
            <a:ext cx="5245356" cy="1631282"/>
          </a:xfrm>
          <a:prstGeom prst="rect">
            <a:avLst/>
          </a:prstGeom>
        </p:spPr>
      </p:pic>
      <p:pic>
        <p:nvPicPr>
          <p:cNvPr id="18" name="Εικόνα 17">
            <a:extLst>
              <a:ext uri="{FF2B5EF4-FFF2-40B4-BE49-F238E27FC236}">
                <a16:creationId xmlns:a16="http://schemas.microsoft.com/office/drawing/2014/main" xmlns="" id="{65F0BCAA-F88D-9BB9-2068-61EC9D2B2979}"/>
              </a:ext>
            </a:extLst>
          </p:cNvPr>
          <p:cNvPicPr>
            <a:picLocks noChangeAspect="1"/>
          </p:cNvPicPr>
          <p:nvPr/>
        </p:nvPicPr>
        <p:blipFill>
          <a:blip r:embed="rId7" cstate="print"/>
          <a:stretch>
            <a:fillRect/>
          </a:stretch>
        </p:blipFill>
        <p:spPr>
          <a:xfrm flipH="1">
            <a:off x="11448462" y="6242207"/>
            <a:ext cx="553038" cy="553036"/>
          </a:xfrm>
          <a:prstGeom prst="rect">
            <a:avLst/>
          </a:prstGeom>
        </p:spPr>
      </p:pic>
      <p:sp>
        <p:nvSpPr>
          <p:cNvPr id="21" name="TextBox 20">
            <a:extLst>
              <a:ext uri="{FF2B5EF4-FFF2-40B4-BE49-F238E27FC236}">
                <a16:creationId xmlns:a16="http://schemas.microsoft.com/office/drawing/2014/main" xmlns="" id="{3F15553C-9D73-9D7A-BCA3-C71D275694D6}"/>
              </a:ext>
            </a:extLst>
          </p:cNvPr>
          <p:cNvSpPr txBox="1"/>
          <p:nvPr/>
        </p:nvSpPr>
        <p:spPr>
          <a:xfrm>
            <a:off x="1868394" y="3490794"/>
            <a:ext cx="9961514" cy="3107608"/>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6" name="TextBox 5">
            <a:extLst>
              <a:ext uri="{FF2B5EF4-FFF2-40B4-BE49-F238E27FC236}">
                <a16:creationId xmlns:a16="http://schemas.microsoft.com/office/drawing/2014/main" xmlns="" id="{68AA0B51-8FC8-C39D-64A2-FD3D0E0DB1AA}"/>
              </a:ext>
            </a:extLst>
          </p:cNvPr>
          <p:cNvSpPr txBox="1"/>
          <p:nvPr/>
        </p:nvSpPr>
        <p:spPr>
          <a:xfrm>
            <a:off x="8430478" y="2999292"/>
            <a:ext cx="3421355" cy="646331"/>
          </a:xfrm>
          <a:prstGeom prst="rect">
            <a:avLst/>
          </a:prstGeom>
          <a:noFill/>
        </p:spPr>
        <p:txBody>
          <a:bodyPr wrap="square" rtlCol="0">
            <a:spAutoFit/>
          </a:bodyPr>
          <a:lstStyle/>
          <a:p>
            <a:pPr algn="ctr"/>
            <a:r>
              <a:rPr lang="el-GR" dirty="0">
                <a:solidFill>
                  <a:schemeClr val="accent4">
                    <a:lumMod val="50000"/>
                  </a:schemeClr>
                </a:solidFill>
              </a:rPr>
              <a:t>Υπεύθυνος Εταιρείας</a:t>
            </a:r>
          </a:p>
          <a:p>
            <a:pPr algn="ctr"/>
            <a:r>
              <a:rPr lang="el-GR" dirty="0">
                <a:solidFill>
                  <a:schemeClr val="accent4">
                    <a:lumMod val="50000"/>
                  </a:schemeClr>
                </a:solidFill>
              </a:rPr>
              <a:t>ΓΕΩΡΓΙΟΣ ΚΟΚΚΩΝΗΣ</a:t>
            </a:r>
            <a:endParaRPr lang="en-US" dirty="0">
              <a:solidFill>
                <a:schemeClr val="accent4">
                  <a:lumMod val="50000"/>
                </a:schemeClr>
              </a:solidFill>
            </a:endParaRPr>
          </a:p>
        </p:txBody>
      </p:sp>
    </p:spTree>
    <p:extLst>
      <p:ext uri="{BB962C8B-B14F-4D97-AF65-F5344CB8AC3E}">
        <p14:creationId xmlns:p14="http://schemas.microsoft.com/office/powerpoint/2010/main" xmlns="" val="18071075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393C238-B518-2D8D-2CE7-2F588E70E08A}"/>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149D74E8-499E-251F-6DE8-BDF6C0AF87AD}"/>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F8C66FD3-174A-7623-D419-E31E5715E6DB}"/>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5B0939FE-62FA-9CEB-052E-9A4426994934}"/>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E11722F7-A68D-097D-4432-D6E0344AE038}"/>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60C3867A-964F-BB5B-DCC9-31F2232BFB0B}"/>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AFA04A39-5750-8249-FC36-8A8DD7196769}"/>
              </a:ext>
            </a:extLst>
          </p:cNvPr>
          <p:cNvSpPr txBox="1"/>
          <p:nvPr/>
        </p:nvSpPr>
        <p:spPr>
          <a:xfrm>
            <a:off x="2308934" y="4057842"/>
            <a:ext cx="9416047" cy="2585323"/>
          </a:xfrm>
          <a:prstGeom prst="rect">
            <a:avLst/>
          </a:prstGeom>
          <a:noFill/>
        </p:spPr>
        <p:txBody>
          <a:bodyPr wrap="square" rtlCol="0">
            <a:spAutoFit/>
          </a:bodyPr>
          <a:lstStyle/>
          <a:p>
            <a:pPr lvl="0" algn="just"/>
            <a:r>
              <a:rPr lang="el-GR" sz="1800" b="1" i="1"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Η εταιρεία-</a:t>
            </a:r>
            <a:r>
              <a:rPr lang="el-GR" sz="1800" b="1" i="1" dirty="0" err="1">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τεχνοβλαστός</a:t>
            </a:r>
            <a:r>
              <a:rPr lang="el-GR" sz="1800" b="1" i="1"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b="1" i="1" dirty="0" err="1">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Spinoff</a:t>
            </a:r>
            <a:r>
              <a:rPr lang="el-GR" sz="1800" b="1" i="1"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του Πανεπιστημίου Δυτικής Μακεδονίας «</a:t>
            </a:r>
            <a:r>
              <a:rPr lang="el-GR" sz="1800" b="1" i="1" dirty="0" err="1">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Innovative</a:t>
            </a:r>
            <a:r>
              <a:rPr lang="el-GR" sz="1800" b="1" i="1"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b="1" i="1" dirty="0" err="1">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Networks</a:t>
            </a:r>
            <a:r>
              <a:rPr lang="el-GR" sz="1800" b="1" i="1"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and Systems (INSYS) Ι.Κ.Ε.» ιδρύθηκε τον Φεβρουάριο 2023. Σκοπός της εταιρείας-</a:t>
            </a:r>
            <a:r>
              <a:rPr lang="el-GR" sz="1800" b="1" i="1" dirty="0" err="1">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τεχνοβλαστού</a:t>
            </a:r>
            <a:r>
              <a:rPr lang="el-GR" sz="1800" b="1" i="1" dirty="0">
                <a:solidFill>
                  <a:schemeClr val="accent4">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είναι η ενίσχυση της έρευνας και καινοτομίας στις προηγμένες τεχνολογίες Δικτύων, Επικοινωνιών και Συστημάτων, η αξιοποίηση των ερευνητικών αποτελεσμάτων και επέκταση αυτών μέσω του σχεδιασμού και της ανάπτυξης, τόσο προϊόντων όσο και υπηρεσιών, που αφορούν τομείς όπως η ενέργεια, η βιομηχανία, οι τεχνολογίες της πληροφορικής και των επικοινωνιών στην εκπαίδευση, η αυτοδιοίκηση και η δημόσια διοίκηση, ο πολιτισμός και η εκπαίδευση, με στόχο τη διάθεση αυτών στους καταναλωτές.</a:t>
            </a:r>
            <a:endParaRPr lang="en-US" sz="1800" b="1" i="1" dirty="0">
              <a:solidFill>
                <a:schemeClr val="accent4">
                  <a:lumMod val="50000"/>
                </a:schemeClr>
              </a:solidFill>
              <a:effectLst/>
              <a:latin typeface="Calibri" panose="020F0502020204030204" pitchFamily="34" charset="0"/>
              <a:ea typeface="Aptos" panose="020B0004020202020204" pitchFamily="34" charset="0"/>
              <a:cs typeface="Calibri" panose="020F0502020204030204" pitchFamily="34" charset="0"/>
            </a:endParaRPr>
          </a:p>
          <a:p>
            <a:r>
              <a:rPr lang="el-GR" sz="1800" dirty="0">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18" name="Εικόνα 17" descr="Εικόνα που περιέχει σύμβολο, γραμματοσειρά, γραφικά, λογότυπο&#10;&#10;Περιγραφή που δημιουργήθηκε αυτόματα">
            <a:extLst>
              <a:ext uri="{FF2B5EF4-FFF2-40B4-BE49-F238E27FC236}">
                <a16:creationId xmlns:a16="http://schemas.microsoft.com/office/drawing/2014/main" xmlns="" id="{7A3C7940-D39D-7857-E3B0-B5921FD85CA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86838" y="1563787"/>
            <a:ext cx="2418323" cy="2418323"/>
          </a:xfrm>
          <a:prstGeom prst="rect">
            <a:avLst/>
          </a:prstGeom>
        </p:spPr>
      </p:pic>
      <p:pic>
        <p:nvPicPr>
          <p:cNvPr id="2" name="Εικόνα 1">
            <a:extLst>
              <a:ext uri="{FF2B5EF4-FFF2-40B4-BE49-F238E27FC236}">
                <a16:creationId xmlns:a16="http://schemas.microsoft.com/office/drawing/2014/main" xmlns="" id="{C17A17E0-CFE9-65D3-32FF-FBC13DAF8E82}"/>
              </a:ext>
            </a:extLst>
          </p:cNvPr>
          <p:cNvPicPr>
            <a:picLocks noChangeAspect="1"/>
          </p:cNvPicPr>
          <p:nvPr/>
        </p:nvPicPr>
        <p:blipFill>
          <a:blip r:embed="rId6" cstate="print"/>
          <a:stretch>
            <a:fillRect/>
          </a:stretch>
        </p:blipFill>
        <p:spPr>
          <a:xfrm rot="16200000">
            <a:off x="-1779617" y="2803888"/>
            <a:ext cx="5245356" cy="1631282"/>
          </a:xfrm>
          <a:prstGeom prst="rect">
            <a:avLst/>
          </a:prstGeom>
        </p:spPr>
      </p:pic>
      <p:pic>
        <p:nvPicPr>
          <p:cNvPr id="9" name="Εικόνα 8">
            <a:extLst>
              <a:ext uri="{FF2B5EF4-FFF2-40B4-BE49-F238E27FC236}">
                <a16:creationId xmlns:a16="http://schemas.microsoft.com/office/drawing/2014/main" xmlns="" id="{01432E82-DA61-651C-AEC4-41A4E08E072C}"/>
              </a:ext>
            </a:extLst>
          </p:cNvPr>
          <p:cNvPicPr>
            <a:picLocks noChangeAspect="1"/>
          </p:cNvPicPr>
          <p:nvPr/>
        </p:nvPicPr>
        <p:blipFill>
          <a:blip r:embed="rId7" cstate="print"/>
          <a:stretch>
            <a:fillRect/>
          </a:stretch>
        </p:blipFill>
        <p:spPr>
          <a:xfrm flipH="1">
            <a:off x="11448462" y="6242207"/>
            <a:ext cx="553038" cy="553036"/>
          </a:xfrm>
          <a:prstGeom prst="rect">
            <a:avLst/>
          </a:prstGeom>
        </p:spPr>
      </p:pic>
      <p:sp>
        <p:nvSpPr>
          <p:cNvPr id="26" name="TextBox 25">
            <a:extLst>
              <a:ext uri="{FF2B5EF4-FFF2-40B4-BE49-F238E27FC236}">
                <a16:creationId xmlns:a16="http://schemas.microsoft.com/office/drawing/2014/main" xmlns="" id="{5BCDFF99-6279-CB67-A607-BE51F9BAF0D6}"/>
              </a:ext>
            </a:extLst>
          </p:cNvPr>
          <p:cNvSpPr txBox="1"/>
          <p:nvPr/>
        </p:nvSpPr>
        <p:spPr>
          <a:xfrm>
            <a:off x="1763467" y="3619529"/>
            <a:ext cx="9961514" cy="3107608"/>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7" name="TextBox 6">
            <a:extLst>
              <a:ext uri="{FF2B5EF4-FFF2-40B4-BE49-F238E27FC236}">
                <a16:creationId xmlns:a16="http://schemas.microsoft.com/office/drawing/2014/main" xmlns="" id="{D715B89A-65CA-1420-966E-A29A4061D4CB}"/>
              </a:ext>
            </a:extLst>
          </p:cNvPr>
          <p:cNvSpPr txBox="1"/>
          <p:nvPr/>
        </p:nvSpPr>
        <p:spPr>
          <a:xfrm>
            <a:off x="8195776" y="3160650"/>
            <a:ext cx="3421355" cy="646331"/>
          </a:xfrm>
          <a:prstGeom prst="rect">
            <a:avLst/>
          </a:prstGeom>
          <a:noFill/>
        </p:spPr>
        <p:txBody>
          <a:bodyPr wrap="square" rtlCol="0">
            <a:spAutoFit/>
          </a:bodyPr>
          <a:lstStyle/>
          <a:p>
            <a:pPr algn="ctr"/>
            <a:r>
              <a:rPr lang="el-GR" dirty="0">
                <a:solidFill>
                  <a:schemeClr val="accent4">
                    <a:lumMod val="50000"/>
                  </a:schemeClr>
                </a:solidFill>
              </a:rPr>
              <a:t>Υπεύθυνος Εταιρείας</a:t>
            </a:r>
          </a:p>
          <a:p>
            <a:pPr algn="ctr"/>
            <a:r>
              <a:rPr lang="el-GR" dirty="0">
                <a:solidFill>
                  <a:schemeClr val="accent4">
                    <a:lumMod val="50000"/>
                  </a:schemeClr>
                </a:solidFill>
              </a:rPr>
              <a:t>ΑΓΓΕΛΟΣ ΜΙΧΑΛΑΣ</a:t>
            </a:r>
            <a:endParaRPr lang="en-US" dirty="0">
              <a:solidFill>
                <a:schemeClr val="accent4">
                  <a:lumMod val="50000"/>
                </a:schemeClr>
              </a:solidFill>
            </a:endParaRPr>
          </a:p>
        </p:txBody>
      </p:sp>
    </p:spTree>
    <p:extLst>
      <p:ext uri="{BB962C8B-B14F-4D97-AF65-F5344CB8AC3E}">
        <p14:creationId xmlns:p14="http://schemas.microsoft.com/office/powerpoint/2010/main" xmlns="" val="159062815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393C238-B518-2D8D-2CE7-2F588E70E08A}"/>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149D74E8-499E-251F-6DE8-BDF6C0AF87AD}"/>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F8C66FD3-174A-7623-D419-E31E5715E6DB}"/>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5B0939FE-62FA-9CEB-052E-9A4426994934}"/>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E11722F7-A68D-097D-4432-D6E0344AE038}"/>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60C3867A-964F-BB5B-DCC9-31F2232BFB0B}"/>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AFA04A39-5750-8249-FC36-8A8DD7196769}"/>
              </a:ext>
            </a:extLst>
          </p:cNvPr>
          <p:cNvSpPr txBox="1"/>
          <p:nvPr/>
        </p:nvSpPr>
        <p:spPr>
          <a:xfrm>
            <a:off x="2197113" y="4478193"/>
            <a:ext cx="9675302" cy="1323439"/>
          </a:xfrm>
          <a:prstGeom prst="rect">
            <a:avLst/>
          </a:prstGeom>
          <a:noFill/>
        </p:spPr>
        <p:txBody>
          <a:bodyPr wrap="square" rtlCol="0">
            <a:spAutoFit/>
          </a:bodyPr>
          <a:lstStyle/>
          <a:p>
            <a:pPr algn="just"/>
            <a:r>
              <a:rPr lang="el-GR" sz="2000" b="1" i="1" dirty="0">
                <a:solidFill>
                  <a:schemeClr val="accent4">
                    <a:lumMod val="50000"/>
                  </a:schemeClr>
                </a:solidFill>
                <a:effectLst/>
                <a:latin typeface="Calibri" panose="020F0502020204030204" pitchFamily="34" charset="0"/>
                <a:ea typeface="Aptos" panose="020B0004020202020204" pitchFamily="34" charset="0"/>
                <a:cs typeface="Calibri" panose="020F0502020204030204" pitchFamily="34" charset="0"/>
              </a:rPr>
              <a:t>Η </a:t>
            </a:r>
            <a:r>
              <a:rPr lang="el-GR" sz="2000" b="1" i="1" dirty="0" err="1">
                <a:solidFill>
                  <a:schemeClr val="accent4">
                    <a:lumMod val="50000"/>
                  </a:schemeClr>
                </a:solidFill>
                <a:effectLst/>
                <a:latin typeface="Calibri" panose="020F0502020204030204" pitchFamily="34" charset="0"/>
                <a:ea typeface="Aptos" panose="020B0004020202020204" pitchFamily="34" charset="0"/>
                <a:cs typeface="Calibri" panose="020F0502020204030204" pitchFamily="34" charset="0"/>
              </a:rPr>
              <a:t>RedConsulting</a:t>
            </a:r>
            <a:r>
              <a:rPr lang="el-GR" sz="2000" b="1" i="1" dirty="0">
                <a:solidFill>
                  <a:schemeClr val="accent4">
                    <a:lumMod val="50000"/>
                  </a:schemeClr>
                </a:solidFill>
                <a:effectLst/>
                <a:latin typeface="Calibri" panose="020F0502020204030204" pitchFamily="34" charset="0"/>
                <a:ea typeface="Aptos" panose="020B0004020202020204" pitchFamily="34" charset="0"/>
                <a:cs typeface="Calibri" panose="020F0502020204030204" pitchFamily="34" charset="0"/>
              </a:rPr>
              <a:t> I.K.E είναι εταιρεία </a:t>
            </a:r>
            <a:r>
              <a:rPr lang="el-GR" sz="2000" b="1" i="1" dirty="0" err="1">
                <a:solidFill>
                  <a:schemeClr val="accent4">
                    <a:lumMod val="50000"/>
                  </a:schemeClr>
                </a:solidFill>
                <a:effectLst/>
                <a:latin typeface="Calibri" panose="020F0502020204030204" pitchFamily="34" charset="0"/>
                <a:ea typeface="Aptos" panose="020B0004020202020204" pitchFamily="34" charset="0"/>
                <a:cs typeface="Calibri" panose="020F0502020204030204" pitchFamily="34" charset="0"/>
              </a:rPr>
              <a:t>Spin</a:t>
            </a:r>
            <a:r>
              <a:rPr lang="el-GR" sz="2000" b="1" i="1" dirty="0">
                <a:solidFill>
                  <a:schemeClr val="accent4">
                    <a:lumMod val="50000"/>
                  </a:schemeClr>
                </a:solidFill>
                <a:effectLst/>
                <a:latin typeface="Calibri" panose="020F0502020204030204" pitchFamily="34" charset="0"/>
                <a:ea typeface="Aptos" panose="020B0004020202020204" pitchFamily="34" charset="0"/>
                <a:cs typeface="Calibri" panose="020F0502020204030204" pitchFamily="34" charset="0"/>
              </a:rPr>
              <a:t> </a:t>
            </a:r>
            <a:r>
              <a:rPr lang="el-GR" sz="2000" b="1" i="1" dirty="0" err="1">
                <a:solidFill>
                  <a:schemeClr val="accent4">
                    <a:lumMod val="50000"/>
                  </a:schemeClr>
                </a:solidFill>
                <a:effectLst/>
                <a:latin typeface="Calibri" panose="020F0502020204030204" pitchFamily="34" charset="0"/>
                <a:ea typeface="Aptos" panose="020B0004020202020204" pitchFamily="34" charset="0"/>
                <a:cs typeface="Calibri" panose="020F0502020204030204" pitchFamily="34" charset="0"/>
              </a:rPr>
              <a:t>Off</a:t>
            </a:r>
            <a:r>
              <a:rPr lang="el-GR" sz="2000" b="1" i="1" dirty="0">
                <a:solidFill>
                  <a:schemeClr val="accent4">
                    <a:lumMod val="50000"/>
                  </a:schemeClr>
                </a:solidFill>
                <a:effectLst/>
                <a:latin typeface="Calibri" panose="020F0502020204030204" pitchFamily="34" charset="0"/>
                <a:ea typeface="Aptos" panose="020B0004020202020204" pitchFamily="34" charset="0"/>
                <a:cs typeface="Calibri" panose="020F0502020204030204" pitchFamily="34" charset="0"/>
              </a:rPr>
              <a:t> του Πανεπιστημίου Δυτικής Μακεδονίας που στοχεύει στην περιφερειακή ανάπτυξη και ανταγωνιστικότητα, καθώς και ανάπτυξη προϊόντων-υπηρεσιών με στόχο να συνδράμει στον τομέα της πολιτικής προστασίας. </a:t>
            </a:r>
            <a:endParaRPr lang="en-US" sz="2000" b="1" i="1" dirty="0">
              <a:solidFill>
                <a:schemeClr val="accent4">
                  <a:lumMod val="50000"/>
                </a:schemeClr>
              </a:solidFill>
              <a:effectLst/>
              <a:latin typeface="Calibri" panose="020F0502020204030204" pitchFamily="34" charset="0"/>
              <a:ea typeface="Aptos" panose="020B0004020202020204" pitchFamily="34" charset="0"/>
              <a:cs typeface="Calibri" panose="020F0502020204030204" pitchFamily="34" charset="0"/>
            </a:endParaRPr>
          </a:p>
          <a:p>
            <a:pPr algn="just"/>
            <a:endParaRPr lang="en-US" sz="2000" b="1" i="1" dirty="0">
              <a:solidFill>
                <a:schemeClr val="accent4">
                  <a:lumMod val="50000"/>
                </a:schemeClr>
              </a:solidFill>
              <a:latin typeface="Calibri" panose="020F0502020204030204" pitchFamily="34" charset="0"/>
              <a:cs typeface="Calibri" panose="020F0502020204030204" pitchFamily="34" charset="0"/>
            </a:endParaRPr>
          </a:p>
        </p:txBody>
      </p:sp>
      <p:pic>
        <p:nvPicPr>
          <p:cNvPr id="8" name="Εικόνα 7" descr="Εικόνα που περιέχει κείμενο, λογότυπο, γραμματοσειρά, γραφικά&#10;&#10;Περιγραφή που δημιουργήθηκε αυτόματα">
            <a:extLst>
              <a:ext uri="{FF2B5EF4-FFF2-40B4-BE49-F238E27FC236}">
                <a16:creationId xmlns:a16="http://schemas.microsoft.com/office/drawing/2014/main" xmlns="" id="{43CAC2ED-4F6E-19C7-3610-FD6A01C1AA1E}"/>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3683053" y="1754825"/>
            <a:ext cx="5445406" cy="1844542"/>
          </a:xfrm>
          <a:prstGeom prst="rect">
            <a:avLst/>
          </a:prstGeom>
        </p:spPr>
      </p:pic>
      <p:pic>
        <p:nvPicPr>
          <p:cNvPr id="9" name="Εικόνα 8">
            <a:extLst>
              <a:ext uri="{FF2B5EF4-FFF2-40B4-BE49-F238E27FC236}">
                <a16:creationId xmlns:a16="http://schemas.microsoft.com/office/drawing/2014/main" xmlns="" id="{7A66E9B0-4BED-7B5C-3A87-7A76D5D708FC}"/>
              </a:ext>
            </a:extLst>
          </p:cNvPr>
          <p:cNvPicPr>
            <a:picLocks noChangeAspect="1"/>
          </p:cNvPicPr>
          <p:nvPr/>
        </p:nvPicPr>
        <p:blipFill>
          <a:blip r:embed="rId7" cstate="print"/>
          <a:stretch>
            <a:fillRect/>
          </a:stretch>
        </p:blipFill>
        <p:spPr>
          <a:xfrm rot="16200000">
            <a:off x="-1779617" y="2803888"/>
            <a:ext cx="5245356" cy="1631282"/>
          </a:xfrm>
          <a:prstGeom prst="rect">
            <a:avLst/>
          </a:prstGeom>
        </p:spPr>
      </p:pic>
      <p:pic>
        <p:nvPicPr>
          <p:cNvPr id="25" name="Εικόνα 24">
            <a:extLst>
              <a:ext uri="{FF2B5EF4-FFF2-40B4-BE49-F238E27FC236}">
                <a16:creationId xmlns:a16="http://schemas.microsoft.com/office/drawing/2014/main" xmlns="" id="{0A4DC6A4-496D-81CF-7823-AC12F2CE5FE0}"/>
              </a:ext>
            </a:extLst>
          </p:cNvPr>
          <p:cNvPicPr>
            <a:picLocks noChangeAspect="1"/>
          </p:cNvPicPr>
          <p:nvPr/>
        </p:nvPicPr>
        <p:blipFill>
          <a:blip r:embed="rId8" cstate="print"/>
          <a:stretch>
            <a:fillRect/>
          </a:stretch>
        </p:blipFill>
        <p:spPr>
          <a:xfrm flipH="1">
            <a:off x="11448462" y="6242207"/>
            <a:ext cx="553038" cy="553036"/>
          </a:xfrm>
          <a:prstGeom prst="rect">
            <a:avLst/>
          </a:prstGeom>
        </p:spPr>
      </p:pic>
      <p:sp>
        <p:nvSpPr>
          <p:cNvPr id="27" name="TextBox 26">
            <a:extLst>
              <a:ext uri="{FF2B5EF4-FFF2-40B4-BE49-F238E27FC236}">
                <a16:creationId xmlns:a16="http://schemas.microsoft.com/office/drawing/2014/main" xmlns="" id="{CD7A1358-6B37-7842-3CC2-65B16DDB73B9}"/>
              </a:ext>
            </a:extLst>
          </p:cNvPr>
          <p:cNvSpPr txBox="1"/>
          <p:nvPr/>
        </p:nvSpPr>
        <p:spPr>
          <a:xfrm>
            <a:off x="1868394" y="3490794"/>
            <a:ext cx="9961514" cy="3107608"/>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2" name="TextBox 1">
            <a:extLst>
              <a:ext uri="{FF2B5EF4-FFF2-40B4-BE49-F238E27FC236}">
                <a16:creationId xmlns:a16="http://schemas.microsoft.com/office/drawing/2014/main" xmlns="" id="{E94EC6B0-2C72-291F-7AED-DA1BC88FF8A3}"/>
              </a:ext>
            </a:extLst>
          </p:cNvPr>
          <p:cNvSpPr txBox="1"/>
          <p:nvPr/>
        </p:nvSpPr>
        <p:spPr>
          <a:xfrm>
            <a:off x="8618245" y="3130891"/>
            <a:ext cx="3421355" cy="646331"/>
          </a:xfrm>
          <a:prstGeom prst="rect">
            <a:avLst/>
          </a:prstGeom>
          <a:noFill/>
        </p:spPr>
        <p:txBody>
          <a:bodyPr wrap="square" rtlCol="0">
            <a:spAutoFit/>
          </a:bodyPr>
          <a:lstStyle/>
          <a:p>
            <a:pPr algn="ctr"/>
            <a:r>
              <a:rPr lang="el-GR" dirty="0">
                <a:solidFill>
                  <a:schemeClr val="accent4">
                    <a:lumMod val="50000"/>
                  </a:schemeClr>
                </a:solidFill>
              </a:rPr>
              <a:t>Υπεύθυνος Εταιρείας</a:t>
            </a:r>
          </a:p>
          <a:p>
            <a:pPr algn="ctr"/>
            <a:r>
              <a:rPr lang="el-GR" dirty="0">
                <a:solidFill>
                  <a:schemeClr val="accent4">
                    <a:lumMod val="50000"/>
                  </a:schemeClr>
                </a:solidFill>
              </a:rPr>
              <a:t>ΙΩΑΝΝΗΣ ΜΠΑΚΟΥΡΟΣ</a:t>
            </a:r>
            <a:endParaRPr lang="en-US" dirty="0">
              <a:solidFill>
                <a:schemeClr val="accent4">
                  <a:lumMod val="50000"/>
                </a:schemeClr>
              </a:solidFill>
            </a:endParaRPr>
          </a:p>
        </p:txBody>
      </p:sp>
    </p:spTree>
    <p:extLst>
      <p:ext uri="{BB962C8B-B14F-4D97-AF65-F5344CB8AC3E}">
        <p14:creationId xmlns:p14="http://schemas.microsoft.com/office/powerpoint/2010/main" xmlns="" val="65145949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7B6F58-B9CA-BF0E-78BC-7704F2B945B8}"/>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E00524D9-B7C2-CA01-2FD1-0FC8BAAA9BA0}"/>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E379CED3-918B-82EA-51EE-6CC74F1AB8AD}"/>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8E640DDE-A87F-137A-60F6-24318B4C0D65}"/>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05D4FAFC-E83B-CF8E-8999-7DB13FC558CB}"/>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09BB76BE-1C41-2C53-3F08-EB3AAED8672E}"/>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3A4FAF5D-E0F9-0CA3-925D-1AF2D0DA7702}"/>
              </a:ext>
            </a:extLst>
          </p:cNvPr>
          <p:cNvSpPr txBox="1"/>
          <p:nvPr/>
        </p:nvSpPr>
        <p:spPr>
          <a:xfrm>
            <a:off x="2239329" y="4304669"/>
            <a:ext cx="7701476" cy="1477328"/>
          </a:xfrm>
          <a:prstGeom prst="rect">
            <a:avLst/>
          </a:prstGeom>
          <a:noFill/>
        </p:spPr>
        <p:txBody>
          <a:bodyPr wrap="square" rtlCol="0">
            <a:spAutoFit/>
          </a:bodyPr>
          <a:lstStyle/>
          <a:p>
            <a:pPr algn="just"/>
            <a:r>
              <a:rPr lang="el-GR" sz="1800" b="1" i="1" dirty="0">
                <a:solidFill>
                  <a:schemeClr val="accent4">
                    <a:lumMod val="50000"/>
                  </a:schemeClr>
                </a:solidFill>
                <a:effectLst/>
                <a:latin typeface="Calibri" panose="020F0502020204030204" pitchFamily="34" charset="0"/>
              </a:rPr>
              <a:t>H Ι3S </a:t>
            </a:r>
            <a:r>
              <a:rPr lang="el-GR" sz="1800" b="1" i="1" dirty="0" err="1">
                <a:solidFill>
                  <a:schemeClr val="accent4">
                    <a:lumMod val="50000"/>
                  </a:schemeClr>
                </a:solidFill>
                <a:effectLst/>
                <a:latin typeface="Calibri" panose="020F0502020204030204" pitchFamily="34" charset="0"/>
              </a:rPr>
              <a:t>Labs</a:t>
            </a:r>
            <a:r>
              <a:rPr lang="el-GR" sz="1800" b="1" i="1" dirty="0">
                <a:solidFill>
                  <a:schemeClr val="accent4">
                    <a:lumMod val="50000"/>
                  </a:schemeClr>
                </a:solidFill>
                <a:effectLst/>
                <a:latin typeface="Calibri" panose="020F0502020204030204" pitchFamily="34" charset="0"/>
              </a:rPr>
              <a:t> αποτελεί μια τεχνολογική </a:t>
            </a:r>
            <a:r>
              <a:rPr lang="el-GR" sz="1800" b="1" i="1" dirty="0" err="1">
                <a:solidFill>
                  <a:schemeClr val="accent4">
                    <a:lumMod val="50000"/>
                  </a:schemeClr>
                </a:solidFill>
                <a:effectLst/>
                <a:latin typeface="Calibri" panose="020F0502020204030204" pitchFamily="34" charset="0"/>
              </a:rPr>
              <a:t>spin-ff</a:t>
            </a:r>
            <a:r>
              <a:rPr lang="el-GR" sz="1800" b="1" i="1" dirty="0">
                <a:solidFill>
                  <a:schemeClr val="accent4">
                    <a:lumMod val="50000"/>
                  </a:schemeClr>
                </a:solidFill>
                <a:effectLst/>
                <a:latin typeface="Calibri" panose="020F0502020204030204" pitchFamily="34" charset="0"/>
              </a:rPr>
              <a:t> του Πανεπιστημίου Δυτικής Μακεδονίας και ειδικεύεται στον Έλεγχο ποιότητας ψηφιακών συστημάτων. Ιδρύθηκε το 2023 από τον καθηγητή Παναγιώτη Σαρηγιαννίδη και μια ομάδα ακαδημαϊκών εμπειρογνωμόνων και επικεντρώνεται στον έλεγχο ποιότητας, αξιοπιστίας και ασφάλειας.</a:t>
            </a:r>
            <a:endParaRPr lang="en-US" b="1" dirty="0">
              <a:solidFill>
                <a:schemeClr val="accent4">
                  <a:lumMod val="50000"/>
                </a:schemeClr>
              </a:solidFill>
            </a:endParaRPr>
          </a:p>
        </p:txBody>
      </p:sp>
      <p:pic>
        <p:nvPicPr>
          <p:cNvPr id="3" name="Εικόνα 2">
            <a:extLst>
              <a:ext uri="{FF2B5EF4-FFF2-40B4-BE49-F238E27FC236}">
                <a16:creationId xmlns:a16="http://schemas.microsoft.com/office/drawing/2014/main" xmlns="" id="{F6EA12DF-0F38-05A0-EF95-03DA957B1376}"/>
              </a:ext>
            </a:extLst>
          </p:cNvPr>
          <p:cNvPicPr>
            <a:picLocks noChangeAspect="1"/>
          </p:cNvPicPr>
          <p:nvPr/>
        </p:nvPicPr>
        <p:blipFill>
          <a:blip r:embed="rId5" cstate="print"/>
          <a:stretch>
            <a:fillRect/>
          </a:stretch>
        </p:blipFill>
        <p:spPr>
          <a:xfrm>
            <a:off x="3042357" y="2070583"/>
            <a:ext cx="6095420" cy="1291846"/>
          </a:xfrm>
          <a:prstGeom prst="rect">
            <a:avLst/>
          </a:prstGeom>
        </p:spPr>
      </p:pic>
      <p:pic>
        <p:nvPicPr>
          <p:cNvPr id="2" name="Εικόνα 1">
            <a:extLst>
              <a:ext uri="{FF2B5EF4-FFF2-40B4-BE49-F238E27FC236}">
                <a16:creationId xmlns:a16="http://schemas.microsoft.com/office/drawing/2014/main" xmlns="" id="{EAC1E723-4F52-C385-5D8A-6669C707A5FD}"/>
              </a:ext>
            </a:extLst>
          </p:cNvPr>
          <p:cNvPicPr>
            <a:picLocks noChangeAspect="1"/>
          </p:cNvPicPr>
          <p:nvPr/>
        </p:nvPicPr>
        <p:blipFill>
          <a:blip r:embed="rId6" cstate="print"/>
          <a:stretch>
            <a:fillRect/>
          </a:stretch>
        </p:blipFill>
        <p:spPr>
          <a:xfrm rot="16200000">
            <a:off x="-1779617" y="2803888"/>
            <a:ext cx="5245356" cy="1631282"/>
          </a:xfrm>
          <a:prstGeom prst="rect">
            <a:avLst/>
          </a:prstGeom>
        </p:spPr>
      </p:pic>
      <p:pic>
        <p:nvPicPr>
          <p:cNvPr id="18" name="Εικόνα 17">
            <a:extLst>
              <a:ext uri="{FF2B5EF4-FFF2-40B4-BE49-F238E27FC236}">
                <a16:creationId xmlns:a16="http://schemas.microsoft.com/office/drawing/2014/main" xmlns="" id="{594F9FCE-B59D-E15F-89D8-D1C766F3D527}"/>
              </a:ext>
            </a:extLst>
          </p:cNvPr>
          <p:cNvPicPr>
            <a:picLocks noChangeAspect="1"/>
          </p:cNvPicPr>
          <p:nvPr/>
        </p:nvPicPr>
        <p:blipFill>
          <a:blip r:embed="rId7" cstate="print"/>
          <a:stretch>
            <a:fillRect/>
          </a:stretch>
        </p:blipFill>
        <p:spPr>
          <a:xfrm flipH="1">
            <a:off x="11340612" y="6255249"/>
            <a:ext cx="553038" cy="553036"/>
          </a:xfrm>
          <a:prstGeom prst="rect">
            <a:avLst/>
          </a:prstGeom>
        </p:spPr>
      </p:pic>
      <p:sp>
        <p:nvSpPr>
          <p:cNvPr id="21" name="TextBox 20">
            <a:extLst>
              <a:ext uri="{FF2B5EF4-FFF2-40B4-BE49-F238E27FC236}">
                <a16:creationId xmlns:a16="http://schemas.microsoft.com/office/drawing/2014/main" xmlns="" id="{F51F89DC-9EC8-292F-E6A7-6AAC7E6AC3FD}"/>
              </a:ext>
            </a:extLst>
          </p:cNvPr>
          <p:cNvSpPr txBox="1"/>
          <p:nvPr/>
        </p:nvSpPr>
        <p:spPr>
          <a:xfrm>
            <a:off x="2106941" y="3362429"/>
            <a:ext cx="7966252" cy="2963314"/>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6" name="TextBox 5">
            <a:extLst>
              <a:ext uri="{FF2B5EF4-FFF2-40B4-BE49-F238E27FC236}">
                <a16:creationId xmlns:a16="http://schemas.microsoft.com/office/drawing/2014/main" xmlns="" id="{9D73EE39-2E4C-19FA-D09D-1B75D236A51C}"/>
              </a:ext>
            </a:extLst>
          </p:cNvPr>
          <p:cNvSpPr txBox="1"/>
          <p:nvPr/>
        </p:nvSpPr>
        <p:spPr>
          <a:xfrm>
            <a:off x="8743226" y="3009934"/>
            <a:ext cx="3421355" cy="646331"/>
          </a:xfrm>
          <a:prstGeom prst="rect">
            <a:avLst/>
          </a:prstGeom>
          <a:noFill/>
        </p:spPr>
        <p:txBody>
          <a:bodyPr wrap="square" rtlCol="0">
            <a:spAutoFit/>
          </a:bodyPr>
          <a:lstStyle/>
          <a:p>
            <a:pPr algn="ctr"/>
            <a:r>
              <a:rPr lang="el-GR" dirty="0">
                <a:solidFill>
                  <a:schemeClr val="accent4">
                    <a:lumMod val="50000"/>
                  </a:schemeClr>
                </a:solidFill>
              </a:rPr>
              <a:t>Υπεύθυνος Εταιρείας</a:t>
            </a:r>
          </a:p>
          <a:p>
            <a:pPr algn="ctr"/>
            <a:r>
              <a:rPr lang="el-GR" dirty="0">
                <a:solidFill>
                  <a:schemeClr val="accent4">
                    <a:lumMod val="50000"/>
                  </a:schemeClr>
                </a:solidFill>
              </a:rPr>
              <a:t>ΠΑΝΑΓΙΩΤΗΣ ΣΑΡΗΓΙΑΝΝΙΔΗΣ</a:t>
            </a:r>
            <a:endParaRPr lang="en-US" dirty="0">
              <a:solidFill>
                <a:schemeClr val="accent4">
                  <a:lumMod val="50000"/>
                </a:schemeClr>
              </a:solidFill>
            </a:endParaRPr>
          </a:p>
        </p:txBody>
      </p:sp>
    </p:spTree>
    <p:extLst>
      <p:ext uri="{BB962C8B-B14F-4D97-AF65-F5344CB8AC3E}">
        <p14:creationId xmlns:p14="http://schemas.microsoft.com/office/powerpoint/2010/main" xmlns="" val="26428579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F415AA-AFA8-D773-91DB-0E5BA61011A4}"/>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BF0BE03B-5921-CCFC-5BCD-7AF72573B10F}"/>
              </a:ext>
            </a:extLst>
          </p:cNvPr>
          <p:cNvPicPr>
            <a:picLocks noChangeAspect="1"/>
          </p:cNvPicPr>
          <p:nvPr/>
        </p:nvPicPr>
        <p:blipFill>
          <a:blip r:embed="rId2" cstate="print"/>
          <a:stretch>
            <a:fillRect/>
          </a:stretch>
        </p:blipFill>
        <p:spPr>
          <a:xfrm>
            <a:off x="282273" y="155899"/>
            <a:ext cx="1054358" cy="1054358"/>
          </a:xfrm>
          <a:prstGeom prst="rect">
            <a:avLst/>
          </a:prstGeom>
        </p:spPr>
      </p:pic>
      <p:pic>
        <p:nvPicPr>
          <p:cNvPr id="5" name="Εικόνα 4">
            <a:extLst>
              <a:ext uri="{FF2B5EF4-FFF2-40B4-BE49-F238E27FC236}">
                <a16:creationId xmlns:a16="http://schemas.microsoft.com/office/drawing/2014/main" xmlns="" id="{5F6C465E-7C39-29E3-CD85-DDA272023541}"/>
              </a:ext>
            </a:extLst>
          </p:cNvPr>
          <p:cNvPicPr>
            <a:picLocks noChangeAspect="1"/>
          </p:cNvPicPr>
          <p:nvPr/>
        </p:nvPicPr>
        <p:blipFill>
          <a:blip r:embed="rId3" cstate="print"/>
          <a:stretch>
            <a:fillRect/>
          </a:stretch>
        </p:blipFill>
        <p:spPr>
          <a:xfrm>
            <a:off x="10949992" y="-164988"/>
            <a:ext cx="1334278" cy="1334278"/>
          </a:xfrm>
          <a:prstGeom prst="rect">
            <a:avLst/>
          </a:prstGeom>
        </p:spPr>
      </p:pic>
      <p:sp>
        <p:nvSpPr>
          <p:cNvPr id="10" name="TextBox 9">
            <a:extLst>
              <a:ext uri="{FF2B5EF4-FFF2-40B4-BE49-F238E27FC236}">
                <a16:creationId xmlns:a16="http://schemas.microsoft.com/office/drawing/2014/main" xmlns="" id="{93B96573-066D-CF29-D044-3493AA111086}"/>
              </a:ext>
            </a:extLst>
          </p:cNvPr>
          <p:cNvSpPr txBox="1"/>
          <p:nvPr/>
        </p:nvSpPr>
        <p:spPr>
          <a:xfrm>
            <a:off x="2416028" y="309435"/>
            <a:ext cx="7222921" cy="584775"/>
          </a:xfrm>
          <a:prstGeom prst="rect">
            <a:avLst/>
          </a:prstGeom>
          <a:noFill/>
        </p:spPr>
        <p:txBody>
          <a:bodyPr wrap="square" rtlCol="0">
            <a:spAutoFit/>
          </a:bodyPr>
          <a:lstStyle/>
          <a:p>
            <a:pPr algn="ctr"/>
            <a:r>
              <a:rPr lang="en-US" sz="3200" dirty="0"/>
              <a:t>Startup Europe Week Kozani #SEW24 </a:t>
            </a:r>
          </a:p>
        </p:txBody>
      </p:sp>
      <p:sp>
        <p:nvSpPr>
          <p:cNvPr id="11" name="TextBox 10">
            <a:extLst>
              <a:ext uri="{FF2B5EF4-FFF2-40B4-BE49-F238E27FC236}">
                <a16:creationId xmlns:a16="http://schemas.microsoft.com/office/drawing/2014/main" xmlns="" id="{81A60AEE-DC74-F40C-A398-E27343ABB65F}"/>
              </a:ext>
            </a:extLst>
          </p:cNvPr>
          <p:cNvSpPr txBox="1"/>
          <p:nvPr/>
        </p:nvSpPr>
        <p:spPr>
          <a:xfrm>
            <a:off x="2350315" y="702425"/>
            <a:ext cx="7491370" cy="1015663"/>
          </a:xfrm>
          <a:prstGeom prst="rect">
            <a:avLst/>
          </a:prstGeom>
          <a:noFill/>
        </p:spPr>
        <p:txBody>
          <a:bodyPr wrap="square" rtlCol="0">
            <a:spAutoFit/>
          </a:bodyPr>
          <a:lstStyle/>
          <a:p>
            <a:pPr algn="ctr"/>
            <a:r>
              <a:rPr lang="en-US" sz="6000" dirty="0"/>
              <a:t>Local Startups</a:t>
            </a:r>
          </a:p>
        </p:txBody>
      </p:sp>
      <p:pic>
        <p:nvPicPr>
          <p:cNvPr id="13" name="Εικόνα 12">
            <a:extLst>
              <a:ext uri="{FF2B5EF4-FFF2-40B4-BE49-F238E27FC236}">
                <a16:creationId xmlns:a16="http://schemas.microsoft.com/office/drawing/2014/main" xmlns="" id="{289A2C87-0899-6D96-0DB4-F2D923D719D3}"/>
              </a:ext>
            </a:extLst>
          </p:cNvPr>
          <p:cNvPicPr>
            <a:picLocks noChangeAspect="1"/>
          </p:cNvPicPr>
          <p:nvPr/>
        </p:nvPicPr>
        <p:blipFill>
          <a:blip r:embed="rId4" cstate="print"/>
          <a:stretch>
            <a:fillRect/>
          </a:stretch>
        </p:blipFill>
        <p:spPr>
          <a:xfrm rot="5400000">
            <a:off x="1487394" y="571751"/>
            <a:ext cx="1241652" cy="1241652"/>
          </a:xfrm>
          <a:prstGeom prst="rect">
            <a:avLst/>
          </a:prstGeom>
        </p:spPr>
      </p:pic>
      <p:sp>
        <p:nvSpPr>
          <p:cNvPr id="20" name="TextBox 19">
            <a:extLst>
              <a:ext uri="{FF2B5EF4-FFF2-40B4-BE49-F238E27FC236}">
                <a16:creationId xmlns:a16="http://schemas.microsoft.com/office/drawing/2014/main" xmlns="" id="{584199FA-B668-4457-34A2-DE6F5A8A49DB}"/>
              </a:ext>
            </a:extLst>
          </p:cNvPr>
          <p:cNvSpPr txBox="1"/>
          <p:nvPr/>
        </p:nvSpPr>
        <p:spPr>
          <a:xfrm>
            <a:off x="2416028" y="4300050"/>
            <a:ext cx="8123404" cy="1631216"/>
          </a:xfrm>
          <a:prstGeom prst="rect">
            <a:avLst/>
          </a:prstGeom>
          <a:noFill/>
        </p:spPr>
        <p:txBody>
          <a:bodyPr wrap="square" rtlCol="0">
            <a:spAutoFit/>
          </a:bodyPr>
          <a:lstStyle/>
          <a:p>
            <a:pPr algn="just"/>
            <a:r>
              <a:rPr lang="el-GR" sz="2000" b="1" i="1" dirty="0">
                <a:solidFill>
                  <a:schemeClr val="accent4">
                    <a:lumMod val="50000"/>
                  </a:schemeClr>
                </a:solidFill>
                <a:effectLst/>
                <a:latin typeface="Calibri" panose="020F0502020204030204" pitchFamily="34" charset="0"/>
                <a:cs typeface="Calibri" panose="020F0502020204030204" pitchFamily="34" charset="0"/>
              </a:rPr>
              <a:t>Η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Innovation</a:t>
            </a:r>
            <a:r>
              <a:rPr lang="el-GR" sz="2000" b="1" i="1" dirty="0">
                <a:solidFill>
                  <a:schemeClr val="accent4">
                    <a:lumMod val="50000"/>
                  </a:schemeClr>
                </a:solidFill>
                <a:effectLst/>
                <a:latin typeface="Calibri" panose="020F0502020204030204" pitchFamily="34" charset="0"/>
                <a:cs typeface="Calibri" panose="020F0502020204030204" pitchFamily="34" charset="0"/>
              </a:rPr>
              <a:t>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Bee</a:t>
            </a:r>
            <a:r>
              <a:rPr lang="el-GR" sz="2000" b="1" i="1" dirty="0">
                <a:solidFill>
                  <a:schemeClr val="accent4">
                    <a:lumMod val="50000"/>
                  </a:schemeClr>
                </a:solidFill>
                <a:effectLst/>
                <a:latin typeface="Calibri" panose="020F0502020204030204" pitchFamily="34" charset="0"/>
                <a:cs typeface="Calibri" panose="020F0502020204030204" pitchFamily="34" charset="0"/>
              </a:rPr>
              <a:t> πρωτοπορεί στον τομέα της τεχνολογικής καινοτομίας, μετατρέποντας ιδέες σε πραγματικές εφαρμογές. Αξιοποιώντας πλήρως την Τεχνητή Νοημοσύνη και </a:t>
            </a:r>
            <a:r>
              <a:rPr lang="el-GR" sz="2000" b="1" i="1" dirty="0" err="1">
                <a:solidFill>
                  <a:schemeClr val="accent4">
                    <a:lumMod val="50000"/>
                  </a:schemeClr>
                </a:solidFill>
                <a:effectLst/>
                <a:latin typeface="Calibri" panose="020F0502020204030204" pitchFamily="34" charset="0"/>
                <a:cs typeface="Calibri" panose="020F0502020204030204" pitchFamily="34" charset="0"/>
              </a:rPr>
              <a:t>Blockchain</a:t>
            </a:r>
            <a:r>
              <a:rPr lang="el-GR" sz="2000" b="1" i="1" dirty="0">
                <a:solidFill>
                  <a:schemeClr val="accent4">
                    <a:lumMod val="50000"/>
                  </a:schemeClr>
                </a:solidFill>
                <a:effectLst/>
                <a:latin typeface="Calibri" panose="020F0502020204030204" pitchFamily="34" charset="0"/>
                <a:cs typeface="Calibri" panose="020F0502020204030204" pitchFamily="34" charset="0"/>
              </a:rPr>
              <a:t>, αναπτύσσει μοναδικές λύσεις για Έξυπνες Πόλεις, Ενέργεια και πολλούς άλλους τομείς, επαναπροσδιορίζοντας τα όρια της τεχνολογίας στην αγορά.</a:t>
            </a:r>
            <a:endParaRPr lang="en-US" sz="2000" b="1" i="1" dirty="0">
              <a:solidFill>
                <a:schemeClr val="accent4">
                  <a:lumMod val="50000"/>
                </a:schemeClr>
              </a:solidFill>
              <a:latin typeface="Calibri" panose="020F0502020204030204" pitchFamily="34" charset="0"/>
              <a:cs typeface="Calibri" panose="020F0502020204030204" pitchFamily="34" charset="0"/>
            </a:endParaRPr>
          </a:p>
        </p:txBody>
      </p:sp>
      <p:pic>
        <p:nvPicPr>
          <p:cNvPr id="7" name="Εικόνα 6">
            <a:extLst>
              <a:ext uri="{FF2B5EF4-FFF2-40B4-BE49-F238E27FC236}">
                <a16:creationId xmlns:a16="http://schemas.microsoft.com/office/drawing/2014/main" xmlns="" id="{69A853DC-0461-C84E-A1DC-6469B68E3BA7}"/>
              </a:ext>
            </a:extLst>
          </p:cNvPr>
          <p:cNvPicPr>
            <a:picLocks noChangeAspect="1"/>
          </p:cNvPicPr>
          <p:nvPr/>
        </p:nvPicPr>
        <p:blipFill>
          <a:blip r:embed="rId5" cstate="print"/>
          <a:stretch>
            <a:fillRect/>
          </a:stretch>
        </p:blipFill>
        <p:spPr>
          <a:xfrm>
            <a:off x="3489960" y="1478500"/>
            <a:ext cx="5212080" cy="2347198"/>
          </a:xfrm>
          <a:prstGeom prst="rect">
            <a:avLst/>
          </a:prstGeom>
        </p:spPr>
      </p:pic>
      <p:pic>
        <p:nvPicPr>
          <p:cNvPr id="2" name="Εικόνα 1">
            <a:extLst>
              <a:ext uri="{FF2B5EF4-FFF2-40B4-BE49-F238E27FC236}">
                <a16:creationId xmlns:a16="http://schemas.microsoft.com/office/drawing/2014/main" xmlns="" id="{C0BE566F-AFA3-B862-D3DC-85A94433FBEF}"/>
              </a:ext>
            </a:extLst>
          </p:cNvPr>
          <p:cNvPicPr>
            <a:picLocks noChangeAspect="1"/>
          </p:cNvPicPr>
          <p:nvPr/>
        </p:nvPicPr>
        <p:blipFill>
          <a:blip r:embed="rId6" cstate="print"/>
          <a:stretch>
            <a:fillRect/>
          </a:stretch>
        </p:blipFill>
        <p:spPr>
          <a:xfrm rot="16200000">
            <a:off x="-1779617" y="2803888"/>
            <a:ext cx="5245356" cy="1631282"/>
          </a:xfrm>
          <a:prstGeom prst="rect">
            <a:avLst/>
          </a:prstGeom>
        </p:spPr>
      </p:pic>
      <p:pic>
        <p:nvPicPr>
          <p:cNvPr id="18" name="Εικόνα 17">
            <a:extLst>
              <a:ext uri="{FF2B5EF4-FFF2-40B4-BE49-F238E27FC236}">
                <a16:creationId xmlns:a16="http://schemas.microsoft.com/office/drawing/2014/main" xmlns="" id="{C803C9C4-46C1-00B1-07B7-4379AF866443}"/>
              </a:ext>
            </a:extLst>
          </p:cNvPr>
          <p:cNvPicPr>
            <a:picLocks noChangeAspect="1"/>
          </p:cNvPicPr>
          <p:nvPr/>
        </p:nvPicPr>
        <p:blipFill>
          <a:blip r:embed="rId7" cstate="print"/>
          <a:stretch>
            <a:fillRect/>
          </a:stretch>
        </p:blipFill>
        <p:spPr>
          <a:xfrm flipH="1">
            <a:off x="11448462" y="6242207"/>
            <a:ext cx="553038" cy="553036"/>
          </a:xfrm>
          <a:prstGeom prst="rect">
            <a:avLst/>
          </a:prstGeom>
        </p:spPr>
      </p:pic>
      <p:sp>
        <p:nvSpPr>
          <p:cNvPr id="21" name="TextBox 20">
            <a:extLst>
              <a:ext uri="{FF2B5EF4-FFF2-40B4-BE49-F238E27FC236}">
                <a16:creationId xmlns:a16="http://schemas.microsoft.com/office/drawing/2014/main" xmlns="" id="{C35899A7-13B9-4B15-CAFB-280CEF0858F7}"/>
              </a:ext>
            </a:extLst>
          </p:cNvPr>
          <p:cNvSpPr txBox="1"/>
          <p:nvPr/>
        </p:nvSpPr>
        <p:spPr>
          <a:xfrm>
            <a:off x="1868394" y="3490794"/>
            <a:ext cx="9961514" cy="3107608"/>
          </a:xfrm>
          <a:prstGeom prst="rect">
            <a:avLst/>
          </a:prstGeom>
          <a:noFill/>
          <a:ln>
            <a:solidFill>
              <a:schemeClr val="accent1">
                <a:lumMod val="50000"/>
              </a:schemeClr>
            </a:solidFill>
          </a:ln>
          <a:scene3d>
            <a:camera prst="perspectiveRelaxedModerately"/>
            <a:lightRig rig="threePt" dir="t"/>
          </a:scene3d>
        </p:spPr>
        <p:txBody>
          <a:bodyPr wrap="square" rtlCol="0">
            <a:spAutoFit/>
          </a:bodyPr>
          <a:lstStyle/>
          <a:p>
            <a:endParaRPr lang="en-US" dirty="0"/>
          </a:p>
        </p:txBody>
      </p:sp>
      <p:sp>
        <p:nvSpPr>
          <p:cNvPr id="3" name="TextBox 2">
            <a:extLst>
              <a:ext uri="{FF2B5EF4-FFF2-40B4-BE49-F238E27FC236}">
                <a16:creationId xmlns:a16="http://schemas.microsoft.com/office/drawing/2014/main" xmlns="" id="{BEA239FE-8CD6-B400-9495-BA12E84CAB68}"/>
              </a:ext>
            </a:extLst>
          </p:cNvPr>
          <p:cNvSpPr txBox="1"/>
          <p:nvPr/>
        </p:nvSpPr>
        <p:spPr>
          <a:xfrm>
            <a:off x="6733118" y="3189769"/>
            <a:ext cx="5486944" cy="646331"/>
          </a:xfrm>
          <a:prstGeom prst="rect">
            <a:avLst/>
          </a:prstGeom>
          <a:noFill/>
        </p:spPr>
        <p:txBody>
          <a:bodyPr wrap="square" rtlCol="0">
            <a:spAutoFit/>
          </a:bodyPr>
          <a:lstStyle/>
          <a:p>
            <a:pPr algn="ctr"/>
            <a:r>
              <a:rPr lang="el-GR" dirty="0">
                <a:solidFill>
                  <a:schemeClr val="accent4">
                    <a:lumMod val="50000"/>
                  </a:schemeClr>
                </a:solidFill>
              </a:rPr>
              <a:t>Υπεύθυνοι Εταιρείας</a:t>
            </a:r>
          </a:p>
          <a:p>
            <a:pPr algn="ctr"/>
            <a:r>
              <a:rPr lang="el-GR" dirty="0">
                <a:solidFill>
                  <a:schemeClr val="accent4">
                    <a:lumMod val="50000"/>
                  </a:schemeClr>
                </a:solidFill>
              </a:rPr>
              <a:t>ΧΡΗΣΤΟΣ ΡΟΥΜΕΛΙΩΤΗΣ, ΒΑΣΙΛΗΣ ΜΠΑΛΑΦΑΣ</a:t>
            </a:r>
          </a:p>
        </p:txBody>
      </p:sp>
    </p:spTree>
    <p:extLst>
      <p:ext uri="{BB962C8B-B14F-4D97-AF65-F5344CB8AC3E}">
        <p14:creationId xmlns:p14="http://schemas.microsoft.com/office/powerpoint/2010/main" xmlns="" val="913416760"/>
      </p:ext>
    </p:extLst>
  </p:cSld>
  <p:clrMapOvr>
    <a:masterClrMapping/>
  </p:clrMapOvr>
  <p:transition spd="slow">
    <p:push dir="u"/>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315</TotalTime>
  <Words>1030</Words>
  <Application>Microsoft Office PowerPoint</Application>
  <PresentationFormat>Προσαρμογή</PresentationFormat>
  <Paragraphs>90</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ΤΣΑΜΠΟΥΡΗΣ ΦΩΤΙΟΣ</dc:creator>
  <cp:lastModifiedBy>epapamarkou</cp:lastModifiedBy>
  <cp:revision>6</cp:revision>
  <dcterms:created xsi:type="dcterms:W3CDTF">2024-03-08T12:16:10Z</dcterms:created>
  <dcterms:modified xsi:type="dcterms:W3CDTF">2024-03-12T12:41:44Z</dcterms:modified>
</cp:coreProperties>
</file>